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6"/>
  </p:notesMasterIdLst>
  <p:sldIdLst>
    <p:sldId id="256" r:id="rId2"/>
    <p:sldId id="257" r:id="rId3"/>
    <p:sldId id="261" r:id="rId4"/>
    <p:sldId id="258" r:id="rId5"/>
    <p:sldId id="259" r:id="rId6"/>
    <p:sldId id="260" r:id="rId7"/>
    <p:sldId id="304" r:id="rId8"/>
    <p:sldId id="305" r:id="rId9"/>
    <p:sldId id="309" r:id="rId10"/>
    <p:sldId id="306" r:id="rId11"/>
    <p:sldId id="307" r:id="rId12"/>
    <p:sldId id="308" r:id="rId13"/>
    <p:sldId id="312" r:id="rId14"/>
    <p:sldId id="313" r:id="rId15"/>
    <p:sldId id="314" r:id="rId16"/>
    <p:sldId id="315" r:id="rId17"/>
    <p:sldId id="316" r:id="rId18"/>
    <p:sldId id="321" r:id="rId19"/>
    <p:sldId id="322" r:id="rId20"/>
    <p:sldId id="317" r:id="rId21"/>
    <p:sldId id="318" r:id="rId22"/>
    <p:sldId id="319" r:id="rId23"/>
    <p:sldId id="320" r:id="rId24"/>
    <p:sldId id="323" r:id="rId25"/>
    <p:sldId id="324" r:id="rId26"/>
    <p:sldId id="325" r:id="rId27"/>
    <p:sldId id="326" r:id="rId28"/>
    <p:sldId id="327" r:id="rId29"/>
    <p:sldId id="328" r:id="rId30"/>
    <p:sldId id="329" r:id="rId31"/>
    <p:sldId id="330" r:id="rId32"/>
    <p:sldId id="331" r:id="rId33"/>
    <p:sldId id="332" r:id="rId34"/>
    <p:sldId id="333" r:id="rId35"/>
  </p:sldIdLst>
  <p:sldSz cx="9144000" cy="5143500" type="screen16x9"/>
  <p:notesSz cx="6858000" cy="9144000"/>
  <p:embeddedFontLst>
    <p:embeddedFont>
      <p:font typeface="Bebas Neue" panose="020B0606020202050201" pitchFamily="34" charset="0"/>
      <p:regular r:id="rId37"/>
    </p:embeddedFont>
    <p:embeddedFont>
      <p:font typeface="Mulish" panose="020B0604020202020204" charset="0"/>
      <p:regular r:id="rId38"/>
      <p:bold r:id="rId39"/>
      <p:italic r:id="rId40"/>
      <p:boldItalic r:id="rId41"/>
    </p:embeddedFont>
    <p:embeddedFont>
      <p:font typeface="Nunito Light" pitchFamily="2" charset="0"/>
      <p:regular r:id="rId42"/>
      <p:italic r:id="rId43"/>
    </p:embeddedFont>
    <p:embeddedFont>
      <p:font typeface="Quicksand"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A854EC-D91B-45AF-BC19-03972F9C213F}">
  <a:tblStyle styleId="{40A854EC-D91B-45AF-BC19-03972F9C21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49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991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4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491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332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469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564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121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125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190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834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38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400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565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073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847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909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853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43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784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807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737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226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289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823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600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643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632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09200" y="1424875"/>
            <a:ext cx="5925600" cy="2079300"/>
          </a:xfrm>
          <a:prstGeom prst="rect">
            <a:avLst/>
          </a:prstGeom>
          <a:noFill/>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72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609200" y="3573775"/>
            <a:ext cx="59427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68"/>
        <p:cNvGrpSpPr/>
        <p:nvPr/>
      </p:nvGrpSpPr>
      <p:grpSpPr>
        <a:xfrm>
          <a:off x="0" y="0"/>
          <a:ext cx="0" cy="0"/>
          <a:chOff x="0" y="0"/>
          <a:chExt cx="0" cy="0"/>
        </a:xfrm>
      </p:grpSpPr>
      <p:sp>
        <p:nvSpPr>
          <p:cNvPr id="269" name="Google Shape;26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2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2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72" name="Google Shape;272;p2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5"/>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74" name="Google Shape;274;p25"/>
          <p:cNvCxnSpPr/>
          <p:nvPr/>
        </p:nvCxnSpPr>
        <p:spPr>
          <a:xfrm rot="10800000" flipH="1">
            <a:off x="347659" y="4749851"/>
            <a:ext cx="8448600" cy="330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3579950" y="1854500"/>
            <a:ext cx="3604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959250" y="1854500"/>
            <a:ext cx="1189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1959250" y="2939075"/>
            <a:ext cx="5225400" cy="446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cxnSp>
        <p:nvCxnSpPr>
          <p:cNvPr id="18" name="Google Shape;18;p3"/>
          <p:cNvCxnSpPr/>
          <p:nvPr/>
        </p:nvCxnSpPr>
        <p:spPr>
          <a:xfrm rot="10800000">
            <a:off x="8761325" y="2079300"/>
            <a:ext cx="0" cy="984900"/>
          </a:xfrm>
          <a:prstGeom prst="straightConnector1">
            <a:avLst/>
          </a:prstGeom>
          <a:noFill/>
          <a:ln w="19050" cap="flat" cmpd="sng">
            <a:solidFill>
              <a:schemeClr val="lt1"/>
            </a:solidFill>
            <a:prstDash val="solid"/>
            <a:round/>
            <a:headEnd type="oval" w="med" len="med"/>
            <a:tailEnd type="oval" w="med" len="med"/>
          </a:ln>
        </p:spPr>
      </p:cxnSp>
      <p:cxnSp>
        <p:nvCxnSpPr>
          <p:cNvPr id="19" name="Google Shape;19;p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0" name="Google Shape;20;p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2" name="Google Shape;22;p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4" name="Google Shape;24;p3"/>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5" name="Google Shape;25;p3"/>
          <p:cNvCxnSpPr/>
          <p:nvPr/>
        </p:nvCxnSpPr>
        <p:spPr>
          <a:xfrm rot="10800000">
            <a:off x="394350" y="2079300"/>
            <a:ext cx="0" cy="9849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8;p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9" name="Google Shape;29;p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30;p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31" name="Google Shape;31;p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32" name="Google Shape;32;p4"/>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33" name="Google Shape;33;p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chemeClr val="dk2"/>
              </a:buClr>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1600"/>
              </a:spcBef>
              <a:spcAft>
                <a:spcPts val="0"/>
              </a:spcAft>
              <a:buClr>
                <a:srgbClr val="FFC800"/>
              </a:buClr>
              <a:buSzPts val="1200"/>
              <a:buFont typeface="Nunito Light"/>
              <a:buChar char="●"/>
              <a:defRPr/>
            </a:lvl4pPr>
            <a:lvl5pPr marL="2286000" lvl="4" indent="-304800" rtl="0">
              <a:lnSpc>
                <a:spcPct val="115000"/>
              </a:lnSpc>
              <a:spcBef>
                <a:spcPts val="1600"/>
              </a:spcBef>
              <a:spcAft>
                <a:spcPts val="0"/>
              </a:spcAft>
              <a:buClr>
                <a:srgbClr val="434343"/>
              </a:buClr>
              <a:buSzPts val="1200"/>
              <a:buFont typeface="Nunito Light"/>
              <a:buChar char="○"/>
              <a:defRPr/>
            </a:lvl5pPr>
            <a:lvl6pPr marL="2743200" lvl="5" indent="-304800" rtl="0">
              <a:lnSpc>
                <a:spcPct val="115000"/>
              </a:lnSpc>
              <a:spcBef>
                <a:spcPts val="1600"/>
              </a:spcBef>
              <a:spcAft>
                <a:spcPts val="0"/>
              </a:spcAft>
              <a:buClr>
                <a:srgbClr val="434343"/>
              </a:buClr>
              <a:buSzPts val="1200"/>
              <a:buFont typeface="Nunito Light"/>
              <a:buChar char="■"/>
              <a:defRPr/>
            </a:lvl6pPr>
            <a:lvl7pPr marL="3200400" lvl="6" indent="-304800" rtl="0">
              <a:lnSpc>
                <a:spcPct val="115000"/>
              </a:lnSpc>
              <a:spcBef>
                <a:spcPts val="1600"/>
              </a:spcBef>
              <a:spcAft>
                <a:spcPts val="0"/>
              </a:spcAft>
              <a:buClr>
                <a:srgbClr val="434343"/>
              </a:buClr>
              <a:buSzPts val="1200"/>
              <a:buFont typeface="Nunito Light"/>
              <a:buChar char="●"/>
              <a:defRPr/>
            </a:lvl7pPr>
            <a:lvl8pPr marL="3657600" lvl="7" indent="-304800" rtl="0">
              <a:lnSpc>
                <a:spcPct val="115000"/>
              </a:lnSpc>
              <a:spcBef>
                <a:spcPts val="1600"/>
              </a:spcBef>
              <a:spcAft>
                <a:spcPts val="0"/>
              </a:spcAft>
              <a:buClr>
                <a:srgbClr val="434343"/>
              </a:buClr>
              <a:buSzPts val="1200"/>
              <a:buFont typeface="Nunito Light"/>
              <a:buChar char="○"/>
              <a:defRPr/>
            </a:lvl8pPr>
            <a:lvl9pPr marL="4114800" lvl="8" indent="-304800" rtl="0">
              <a:lnSpc>
                <a:spcPct val="115000"/>
              </a:lnSpc>
              <a:spcBef>
                <a:spcPts val="1600"/>
              </a:spcBef>
              <a:spcAft>
                <a:spcPts val="1600"/>
              </a:spcAft>
              <a:buClr>
                <a:srgbClr val="434343"/>
              </a:buClr>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5"/>
        <p:cNvGrpSpPr/>
        <p:nvPr/>
      </p:nvGrpSpPr>
      <p:grpSpPr>
        <a:xfrm>
          <a:off x="0" y="0"/>
          <a:ext cx="0" cy="0"/>
          <a:chOff x="0" y="0"/>
          <a:chExt cx="0" cy="0"/>
        </a:xfrm>
      </p:grpSpPr>
      <p:sp>
        <p:nvSpPr>
          <p:cNvPr id="96" name="Google Shape;96;p1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13"/>
          <p:cNvSpPr txBox="1">
            <a:spLocks noGrp="1"/>
          </p:cNvSpPr>
          <p:nvPr>
            <p:ph type="subTitle" idx="1"/>
          </p:nvPr>
        </p:nvSpPr>
        <p:spPr>
          <a:xfrm>
            <a:off x="713225" y="20181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3"/>
          <p:cNvSpPr txBox="1">
            <a:spLocks noGrp="1"/>
          </p:cNvSpPr>
          <p:nvPr>
            <p:ph type="subTitle" idx="2"/>
          </p:nvPr>
        </p:nvSpPr>
        <p:spPr>
          <a:xfrm>
            <a:off x="713225" y="3870728"/>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3"/>
          <p:cNvSpPr txBox="1">
            <a:spLocks noGrp="1"/>
          </p:cNvSpPr>
          <p:nvPr>
            <p:ph type="subTitle" idx="3"/>
          </p:nvPr>
        </p:nvSpPr>
        <p:spPr>
          <a:xfrm>
            <a:off x="3359125"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3"/>
          <p:cNvSpPr txBox="1">
            <a:spLocks noGrp="1"/>
          </p:cNvSpPr>
          <p:nvPr>
            <p:ph type="subTitle" idx="4"/>
          </p:nvPr>
        </p:nvSpPr>
        <p:spPr>
          <a:xfrm>
            <a:off x="3359125"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3"/>
          <p:cNvSpPr txBox="1">
            <a:spLocks noGrp="1"/>
          </p:cNvSpPr>
          <p:nvPr>
            <p:ph type="title" idx="5" hasCustomPrompt="1"/>
          </p:nvPr>
        </p:nvSpPr>
        <p:spPr>
          <a:xfrm>
            <a:off x="713225" y="1141288"/>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6" hasCustomPrompt="1"/>
          </p:nvPr>
        </p:nvSpPr>
        <p:spPr>
          <a:xfrm>
            <a:off x="33591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7" hasCustomPrompt="1"/>
          </p:nvPr>
        </p:nvSpPr>
        <p:spPr>
          <a:xfrm>
            <a:off x="7132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8" hasCustomPrompt="1"/>
          </p:nvPr>
        </p:nvSpPr>
        <p:spPr>
          <a:xfrm>
            <a:off x="3359125"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subTitle" idx="9"/>
          </p:nvPr>
        </p:nvSpPr>
        <p:spPr>
          <a:xfrm>
            <a:off x="5997638"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13"/>
          </p:nvPr>
        </p:nvSpPr>
        <p:spPr>
          <a:xfrm>
            <a:off x="5997638"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title" idx="14" hasCustomPrompt="1"/>
          </p:nvPr>
        </p:nvSpPr>
        <p:spPr>
          <a:xfrm>
            <a:off x="5997638"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15" hasCustomPrompt="1"/>
          </p:nvPr>
        </p:nvSpPr>
        <p:spPr>
          <a:xfrm>
            <a:off x="5997638"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6"/>
          </p:nvPr>
        </p:nvSpPr>
        <p:spPr>
          <a:xfrm>
            <a:off x="7132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1" name="Google Shape;111;p13"/>
          <p:cNvSpPr txBox="1">
            <a:spLocks noGrp="1"/>
          </p:cNvSpPr>
          <p:nvPr>
            <p:ph type="subTitle" idx="17"/>
          </p:nvPr>
        </p:nvSpPr>
        <p:spPr>
          <a:xfrm>
            <a:off x="713225" y="3447136"/>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2" name="Google Shape;112;p13"/>
          <p:cNvSpPr txBox="1">
            <a:spLocks noGrp="1"/>
          </p:cNvSpPr>
          <p:nvPr>
            <p:ph type="subTitle" idx="18"/>
          </p:nvPr>
        </p:nvSpPr>
        <p:spPr>
          <a:xfrm>
            <a:off x="3359125"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3" name="Google Shape;113;p13"/>
          <p:cNvSpPr txBox="1">
            <a:spLocks noGrp="1"/>
          </p:cNvSpPr>
          <p:nvPr>
            <p:ph type="subTitle" idx="19"/>
          </p:nvPr>
        </p:nvSpPr>
        <p:spPr>
          <a:xfrm>
            <a:off x="33591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4" name="Google Shape;114;p13"/>
          <p:cNvSpPr txBox="1">
            <a:spLocks noGrp="1"/>
          </p:cNvSpPr>
          <p:nvPr>
            <p:ph type="subTitle" idx="20"/>
          </p:nvPr>
        </p:nvSpPr>
        <p:spPr>
          <a:xfrm>
            <a:off x="5997638"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5" name="Google Shape;115;p13"/>
          <p:cNvSpPr txBox="1">
            <a:spLocks noGrp="1"/>
          </p:cNvSpPr>
          <p:nvPr>
            <p:ph type="subTitle" idx="21"/>
          </p:nvPr>
        </p:nvSpPr>
        <p:spPr>
          <a:xfrm>
            <a:off x="5997638"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cxnSp>
        <p:nvCxnSpPr>
          <p:cNvPr id="116" name="Google Shape;116;p1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17" name="Google Shape;117;p1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1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19" name="Google Shape;119;p1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1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21" name="Google Shape;121;p13"/>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2"/>
        <p:cNvGrpSpPr/>
        <p:nvPr/>
      </p:nvGrpSpPr>
      <p:grpSpPr>
        <a:xfrm>
          <a:off x="0" y="0"/>
          <a:ext cx="0" cy="0"/>
          <a:chOff x="0" y="0"/>
          <a:chExt cx="0" cy="0"/>
        </a:xfrm>
      </p:grpSpPr>
      <p:sp>
        <p:nvSpPr>
          <p:cNvPr id="123" name="Google Shape;123;p1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25" name="Google Shape;125;p1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1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27" name="Google Shape;127;p1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28" name="Google Shape;128;p14"/>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29" name="Google Shape;129;p1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30" name="Google Shape;130;p14"/>
          <p:cNvSpPr txBox="1">
            <a:spLocks noGrp="1"/>
          </p:cNvSpPr>
          <p:nvPr>
            <p:ph type="title"/>
          </p:nvPr>
        </p:nvSpPr>
        <p:spPr>
          <a:xfrm>
            <a:off x="969900" y="3387600"/>
            <a:ext cx="7204200" cy="531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1" name="Google Shape;131;p14"/>
          <p:cNvSpPr txBox="1">
            <a:spLocks noGrp="1"/>
          </p:cNvSpPr>
          <p:nvPr>
            <p:ph type="subTitle" idx="1"/>
          </p:nvPr>
        </p:nvSpPr>
        <p:spPr>
          <a:xfrm>
            <a:off x="969900" y="1312625"/>
            <a:ext cx="7204200" cy="14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8"/>
        <p:cNvGrpSpPr/>
        <p:nvPr/>
      </p:nvGrpSpPr>
      <p:grpSpPr>
        <a:xfrm>
          <a:off x="0" y="0"/>
          <a:ext cx="0" cy="0"/>
          <a:chOff x="0" y="0"/>
          <a:chExt cx="0" cy="0"/>
        </a:xfrm>
      </p:grpSpPr>
      <p:sp>
        <p:nvSpPr>
          <p:cNvPr id="169" name="Google Shape;169;p1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71" name="Google Shape;171;p1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1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73" name="Google Shape;173;p1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74" name="Google Shape;174;p1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75" name="Google Shape;175;p1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76" name="Google Shape;1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8" name="Google Shape;178;p18"/>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9" name="Google Shape;179;p18"/>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0" name="Google Shape;180;p18"/>
          <p:cNvSpPr txBox="1">
            <a:spLocks noGrp="1"/>
          </p:cNvSpPr>
          <p:nvPr>
            <p:ph type="subTitle" idx="4"/>
          </p:nvPr>
        </p:nvSpPr>
        <p:spPr>
          <a:xfrm>
            <a:off x="720025" y="1241274"/>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1" name="Google Shape;181;p18"/>
          <p:cNvSpPr txBox="1">
            <a:spLocks noGrp="1"/>
          </p:cNvSpPr>
          <p:nvPr>
            <p:ph type="subTitle" idx="5"/>
          </p:nvPr>
        </p:nvSpPr>
        <p:spPr>
          <a:xfrm>
            <a:off x="720025" y="23501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18"/>
          <p:cNvSpPr txBox="1">
            <a:spLocks noGrp="1"/>
          </p:cNvSpPr>
          <p:nvPr>
            <p:ph type="subTitle" idx="6"/>
          </p:nvPr>
        </p:nvSpPr>
        <p:spPr>
          <a:xfrm>
            <a:off x="720025" y="34706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59"/>
        <p:cNvGrpSpPr/>
        <p:nvPr/>
      </p:nvGrpSpPr>
      <p:grpSpPr>
        <a:xfrm>
          <a:off x="0" y="0"/>
          <a:ext cx="0" cy="0"/>
          <a:chOff x="0" y="0"/>
          <a:chExt cx="0" cy="0"/>
        </a:xfrm>
      </p:grpSpPr>
      <p:sp>
        <p:nvSpPr>
          <p:cNvPr id="260" name="Google Shape;260;p2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62" name="Google Shape;262;p2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63" name="Google Shape;263;p2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2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65" name="Google Shape;265;p2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66" name="Google Shape;266;p24"/>
          <p:cNvSpPr txBox="1">
            <a:spLocks noGrp="1"/>
          </p:cNvSpPr>
          <p:nvPr>
            <p:ph type="sldNum" idx="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67" name="Google Shape;267;p2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1pPr>
            <a:lvl2pPr lvl="1"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2pPr>
            <a:lvl3pPr lvl="2"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3pPr>
            <a:lvl4pPr lvl="3"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4pPr>
            <a:lvl5pPr lvl="4"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5pPr>
            <a:lvl6pPr lvl="5"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6pPr>
            <a:lvl7pPr lvl="6"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7pPr>
            <a:lvl8pPr lvl="7"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8pPr>
            <a:lvl9pPr lvl="8"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4"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29"/>
          <p:cNvSpPr txBox="1">
            <a:spLocks noGrp="1"/>
          </p:cNvSpPr>
          <p:nvPr>
            <p:ph type="ctrTitle"/>
          </p:nvPr>
        </p:nvSpPr>
        <p:spPr>
          <a:xfrm>
            <a:off x="1609200" y="1003861"/>
            <a:ext cx="5925600" cy="20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a:t>LẬP TRÌNH </a:t>
            </a:r>
            <a:br>
              <a:rPr lang="en" sz="4400" b="1"/>
            </a:br>
            <a:r>
              <a:rPr lang="en" sz="4400" b="1"/>
              <a:t>JAVA</a:t>
            </a:r>
            <a:endParaRPr sz="3600" b="1">
              <a:solidFill>
                <a:schemeClr val="dk2"/>
              </a:solidFill>
            </a:endParaRPr>
          </a:p>
        </p:txBody>
      </p:sp>
      <p:sp>
        <p:nvSpPr>
          <p:cNvPr id="286" name="Google Shape;286;p29"/>
          <p:cNvSpPr txBox="1">
            <a:spLocks noGrp="1"/>
          </p:cNvSpPr>
          <p:nvPr>
            <p:ph type="subTitle" idx="1"/>
          </p:nvPr>
        </p:nvSpPr>
        <p:spPr>
          <a:xfrm>
            <a:off x="1518824" y="3412436"/>
            <a:ext cx="5942700" cy="8578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GVHD: THS. HOÀNG QUANG HUY</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NHÓM: </a:t>
            </a:r>
            <a:r>
              <a:rPr lang="vi-VN" b="1" dirty="0"/>
              <a:t>07</a:t>
            </a:r>
            <a:endParaRPr b="1" dirty="0"/>
          </a:p>
        </p:txBody>
      </p:sp>
      <p:grpSp>
        <p:nvGrpSpPr>
          <p:cNvPr id="3" name="Group 2">
            <a:extLst>
              <a:ext uri="{FF2B5EF4-FFF2-40B4-BE49-F238E27FC236}">
                <a16:creationId xmlns:a16="http://schemas.microsoft.com/office/drawing/2014/main" id="{D54FF41E-7BDC-95B5-90FD-73AF24C81BF7}"/>
              </a:ext>
            </a:extLst>
          </p:cNvPr>
          <p:cNvGrpSpPr/>
          <p:nvPr/>
        </p:nvGrpSpPr>
        <p:grpSpPr>
          <a:xfrm>
            <a:off x="1518824" y="711917"/>
            <a:ext cx="5942700" cy="2539181"/>
            <a:chOff x="1518824" y="1015734"/>
            <a:chExt cx="5942700" cy="2539181"/>
          </a:xfrm>
        </p:grpSpPr>
        <p:cxnSp>
          <p:nvCxnSpPr>
            <p:cNvPr id="287" name="Google Shape;287;p29"/>
            <p:cNvCxnSpPr/>
            <p:nvPr/>
          </p:nvCxnSpPr>
          <p:spPr>
            <a:xfrm rot="10800000" flipH="1">
              <a:off x="1518824" y="3548315"/>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288" name="Google Shape;288;p29"/>
            <p:cNvCxnSpPr/>
            <p:nvPr/>
          </p:nvCxnSpPr>
          <p:spPr>
            <a:xfrm rot="10800000" flipH="1">
              <a:off x="1518824" y="1015734"/>
              <a:ext cx="5942700" cy="6600"/>
            </a:xfrm>
            <a:prstGeom prst="straightConnector1">
              <a:avLst/>
            </a:prstGeom>
            <a:noFill/>
            <a:ln w="19050" cap="flat" cmpd="sng">
              <a:solidFill>
                <a:schemeClr val="lt1"/>
              </a:solidFill>
              <a:prstDash val="solid"/>
              <a:round/>
              <a:headEnd type="oval" w="med" len="med"/>
              <a:tailEnd type="oval" w="med" len="med"/>
            </a:ln>
          </p:spPr>
        </p:cxnSp>
      </p:grpSp>
      <p:sp>
        <p:nvSpPr>
          <p:cNvPr id="289" name="Google Shape;289;p29"/>
          <p:cNvSpPr/>
          <p:nvPr/>
        </p:nvSpPr>
        <p:spPr>
          <a:xfrm>
            <a:off x="2013947" y="224105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6733600" y="186552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2.3 Biểu đồ use case tổng quan</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image33.png">
            <a:extLst>
              <a:ext uri="{FF2B5EF4-FFF2-40B4-BE49-F238E27FC236}">
                <a16:creationId xmlns:a16="http://schemas.microsoft.com/office/drawing/2014/main" id="{61765FAF-2769-3BFC-8A7D-2BBE7A615E81}"/>
              </a:ext>
            </a:extLst>
          </p:cNvPr>
          <p:cNvPicPr/>
          <p:nvPr/>
        </p:nvPicPr>
        <p:blipFill>
          <a:blip r:embed="rId3"/>
          <a:srcRect/>
          <a:stretch>
            <a:fillRect/>
          </a:stretch>
        </p:blipFill>
        <p:spPr>
          <a:xfrm>
            <a:off x="1911865" y="995790"/>
            <a:ext cx="5320270" cy="3607085"/>
          </a:xfrm>
          <a:prstGeom prst="rect">
            <a:avLst/>
          </a:prstGeom>
          <a:ln/>
        </p:spPr>
      </p:pic>
    </p:spTree>
    <p:extLst>
      <p:ext uri="{BB962C8B-B14F-4D97-AF65-F5344CB8AC3E}">
        <p14:creationId xmlns:p14="http://schemas.microsoft.com/office/powerpoint/2010/main" val="1066959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2.3.1 Use case của actor “Nhân viên”</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pic>
        <p:nvPicPr>
          <p:cNvPr id="2" name="image25.png">
            <a:extLst>
              <a:ext uri="{FF2B5EF4-FFF2-40B4-BE49-F238E27FC236}">
                <a16:creationId xmlns:a16="http://schemas.microsoft.com/office/drawing/2014/main" id="{02EB2D05-3E14-1D2F-DFB0-62FA6158058D}"/>
              </a:ext>
            </a:extLst>
          </p:cNvPr>
          <p:cNvPicPr/>
          <p:nvPr/>
        </p:nvPicPr>
        <p:blipFill>
          <a:blip r:embed="rId3"/>
          <a:srcRect/>
          <a:stretch>
            <a:fillRect/>
          </a:stretch>
        </p:blipFill>
        <p:spPr>
          <a:xfrm>
            <a:off x="1475678" y="1196433"/>
            <a:ext cx="6192644" cy="2750634"/>
          </a:xfrm>
          <a:prstGeom prst="rect">
            <a:avLst/>
          </a:prstGeom>
          <a:ln/>
        </p:spPr>
      </p:pic>
    </p:spTree>
    <p:extLst>
      <p:ext uri="{BB962C8B-B14F-4D97-AF65-F5344CB8AC3E}">
        <p14:creationId xmlns:p14="http://schemas.microsoft.com/office/powerpoint/2010/main" val="281989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2.3.2 Use case của actor “Quản lý”</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image46.png">
            <a:extLst>
              <a:ext uri="{FF2B5EF4-FFF2-40B4-BE49-F238E27FC236}">
                <a16:creationId xmlns:a16="http://schemas.microsoft.com/office/drawing/2014/main" id="{41CA3EB3-A1C9-57DF-EC3C-4AAD10D06ED1}"/>
              </a:ext>
            </a:extLst>
          </p:cNvPr>
          <p:cNvPicPr/>
          <p:nvPr/>
        </p:nvPicPr>
        <p:blipFill>
          <a:blip r:embed="rId3"/>
          <a:srcRect/>
          <a:stretch>
            <a:fillRect/>
          </a:stretch>
        </p:blipFill>
        <p:spPr>
          <a:xfrm>
            <a:off x="1667827" y="1156963"/>
            <a:ext cx="5808345" cy="3289300"/>
          </a:xfrm>
          <a:prstGeom prst="rect">
            <a:avLst/>
          </a:prstGeom>
          <a:ln/>
        </p:spPr>
      </p:pic>
    </p:spTree>
    <p:extLst>
      <p:ext uri="{BB962C8B-B14F-4D97-AF65-F5344CB8AC3E}">
        <p14:creationId xmlns:p14="http://schemas.microsoft.com/office/powerpoint/2010/main" val="342383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505609" y="1601739"/>
            <a:ext cx="4134274" cy="17665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Thực nghiệm và đánh giá</a:t>
            </a:r>
            <a:endParaRPr/>
          </a:p>
        </p:txBody>
      </p:sp>
      <p:sp>
        <p:nvSpPr>
          <p:cNvPr id="331" name="Google Shape;331;p32"/>
          <p:cNvSpPr txBox="1">
            <a:spLocks noGrp="1"/>
          </p:cNvSpPr>
          <p:nvPr>
            <p:ph type="title" idx="2"/>
          </p:nvPr>
        </p:nvSpPr>
        <p:spPr>
          <a:xfrm>
            <a:off x="1884909" y="2028316"/>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cxnSp>
        <p:nvCxnSpPr>
          <p:cNvPr id="333" name="Google Shape;333;p32"/>
          <p:cNvCxnSpPr/>
          <p:nvPr/>
        </p:nvCxnSpPr>
        <p:spPr>
          <a:xfrm rot="10800000" flipH="1">
            <a:off x="1526259" y="3535629"/>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526259" y="1461580"/>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170459" y="196520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988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3.1 Giao diện đăng nhập</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 name="image38.png">
            <a:extLst>
              <a:ext uri="{FF2B5EF4-FFF2-40B4-BE49-F238E27FC236}">
                <a16:creationId xmlns:a16="http://schemas.microsoft.com/office/drawing/2014/main" id="{E4B07088-EB08-2846-A88C-94861CD5358E}"/>
              </a:ext>
            </a:extLst>
          </p:cNvPr>
          <p:cNvPicPr/>
          <p:nvPr/>
        </p:nvPicPr>
        <p:blipFill>
          <a:blip r:embed="rId3"/>
          <a:srcRect/>
          <a:stretch>
            <a:fillRect/>
          </a:stretch>
        </p:blipFill>
        <p:spPr>
          <a:xfrm>
            <a:off x="1600200" y="1000352"/>
            <a:ext cx="5943600" cy="3543935"/>
          </a:xfrm>
          <a:prstGeom prst="rect">
            <a:avLst/>
          </a:prstGeom>
          <a:ln/>
        </p:spPr>
      </p:pic>
    </p:spTree>
    <p:extLst>
      <p:ext uri="{BB962C8B-B14F-4D97-AF65-F5344CB8AC3E}">
        <p14:creationId xmlns:p14="http://schemas.microsoft.com/office/powerpoint/2010/main" val="2358547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3.2 Giao diện người quản lý khi đăng nhập</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pic>
        <p:nvPicPr>
          <p:cNvPr id="6" name="image45.png">
            <a:extLst>
              <a:ext uri="{FF2B5EF4-FFF2-40B4-BE49-F238E27FC236}">
                <a16:creationId xmlns:a16="http://schemas.microsoft.com/office/drawing/2014/main" id="{8FFAB557-7EF9-9632-31DE-902639AEDE73}"/>
              </a:ext>
            </a:extLst>
          </p:cNvPr>
          <p:cNvPicPr/>
          <p:nvPr/>
        </p:nvPicPr>
        <p:blipFill>
          <a:blip r:embed="rId3"/>
          <a:srcRect/>
          <a:stretch>
            <a:fillRect/>
          </a:stretch>
        </p:blipFill>
        <p:spPr>
          <a:xfrm>
            <a:off x="1736090" y="1000352"/>
            <a:ext cx="5671820" cy="3478530"/>
          </a:xfrm>
          <a:prstGeom prst="rect">
            <a:avLst/>
          </a:prstGeom>
          <a:ln/>
        </p:spPr>
      </p:pic>
    </p:spTree>
    <p:extLst>
      <p:ext uri="{BB962C8B-B14F-4D97-AF65-F5344CB8AC3E}">
        <p14:creationId xmlns:p14="http://schemas.microsoft.com/office/powerpoint/2010/main" val="3307255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3.2.1 Giao diện quản lý món nước</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pic>
        <p:nvPicPr>
          <p:cNvPr id="3" name="image54.png">
            <a:extLst>
              <a:ext uri="{FF2B5EF4-FFF2-40B4-BE49-F238E27FC236}">
                <a16:creationId xmlns:a16="http://schemas.microsoft.com/office/drawing/2014/main" id="{89AF36F6-A9D8-ECBD-F41A-4B9102992C29}"/>
              </a:ext>
            </a:extLst>
          </p:cNvPr>
          <p:cNvPicPr/>
          <p:nvPr/>
        </p:nvPicPr>
        <p:blipFill>
          <a:blip r:embed="rId3"/>
          <a:srcRect/>
          <a:stretch>
            <a:fillRect/>
          </a:stretch>
        </p:blipFill>
        <p:spPr>
          <a:xfrm>
            <a:off x="3255264" y="1122991"/>
            <a:ext cx="5458968" cy="3357245"/>
          </a:xfrm>
          <a:prstGeom prst="rect">
            <a:avLst/>
          </a:prstGeom>
          <a:ln/>
        </p:spPr>
      </p:pic>
      <p:sp>
        <p:nvSpPr>
          <p:cNvPr id="4" name="TextBox 3">
            <a:extLst>
              <a:ext uri="{FF2B5EF4-FFF2-40B4-BE49-F238E27FC236}">
                <a16:creationId xmlns:a16="http://schemas.microsoft.com/office/drawing/2014/main" id="{8B0A20DC-9195-0914-2E32-0302FE06D721}"/>
              </a:ext>
            </a:extLst>
          </p:cNvPr>
          <p:cNvSpPr txBox="1"/>
          <p:nvPr/>
        </p:nvSpPr>
        <p:spPr>
          <a:xfrm>
            <a:off x="429768" y="1122991"/>
            <a:ext cx="2657856" cy="1497911"/>
          </a:xfrm>
          <a:prstGeom prst="rect">
            <a:avLst/>
          </a:prstGeom>
          <a:noFill/>
        </p:spPr>
        <p:txBody>
          <a:bodyPr wrap="square" rtlCol="0">
            <a:spAutoFit/>
          </a:bodyPr>
          <a:lstStyle/>
          <a:p>
            <a:pPr algn="just">
              <a:lnSpc>
                <a:spcPct val="130000"/>
              </a:lnSpc>
            </a:pPr>
            <a:r>
              <a:rPr lang="en-US" sz="1800">
                <a:latin typeface="Mulish" panose="020B0604020202020204" charset="0"/>
              </a:rPr>
              <a:t>Quản lý món nước sẽ có các chức năng như: thêm, sửa, xóa món nước</a:t>
            </a:r>
          </a:p>
        </p:txBody>
      </p:sp>
    </p:spTree>
    <p:extLst>
      <p:ext uri="{BB962C8B-B14F-4D97-AF65-F5344CB8AC3E}">
        <p14:creationId xmlns:p14="http://schemas.microsoft.com/office/powerpoint/2010/main" val="4114571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Chức năng thêm món nước </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pic>
        <p:nvPicPr>
          <p:cNvPr id="3" name="image61.png">
            <a:extLst>
              <a:ext uri="{FF2B5EF4-FFF2-40B4-BE49-F238E27FC236}">
                <a16:creationId xmlns:a16="http://schemas.microsoft.com/office/drawing/2014/main" id="{E2AAC25F-1CD4-DF3E-9F26-782F86419D9F}"/>
              </a:ext>
            </a:extLst>
          </p:cNvPr>
          <p:cNvPicPr/>
          <p:nvPr/>
        </p:nvPicPr>
        <p:blipFill>
          <a:blip r:embed="rId3"/>
          <a:srcRect/>
          <a:stretch>
            <a:fillRect/>
          </a:stretch>
        </p:blipFill>
        <p:spPr>
          <a:xfrm>
            <a:off x="4206240" y="1000352"/>
            <a:ext cx="4605528" cy="3508652"/>
          </a:xfrm>
          <a:prstGeom prst="rect">
            <a:avLst/>
          </a:prstGeom>
          <a:ln/>
        </p:spPr>
      </p:pic>
      <p:sp>
        <p:nvSpPr>
          <p:cNvPr id="4" name="TextBox 3">
            <a:extLst>
              <a:ext uri="{FF2B5EF4-FFF2-40B4-BE49-F238E27FC236}">
                <a16:creationId xmlns:a16="http://schemas.microsoft.com/office/drawing/2014/main" id="{28E6F85C-CD6E-E0C0-7698-8D3056B2BAAB}"/>
              </a:ext>
            </a:extLst>
          </p:cNvPr>
          <p:cNvSpPr txBox="1"/>
          <p:nvPr/>
        </p:nvSpPr>
        <p:spPr>
          <a:xfrm>
            <a:off x="253686" y="1094222"/>
            <a:ext cx="3842886" cy="3508653"/>
          </a:xfrm>
          <a:prstGeom prst="rect">
            <a:avLst/>
          </a:prstGeom>
          <a:noFill/>
        </p:spPr>
        <p:txBody>
          <a:bodyPr wrap="square" rtlCol="0">
            <a:spAutoFit/>
          </a:bodyPr>
          <a:lstStyle/>
          <a:p>
            <a:pPr marL="342900" lvl="0" indent="-342900" algn="just">
              <a:lnSpc>
                <a:spcPct val="130000"/>
              </a:lnSpc>
              <a:buFont typeface="Arial"/>
              <a:buChar char="+"/>
            </a:pPr>
            <a:r>
              <a:rPr lang="en-US" sz="1600">
                <a:latin typeface="Mulish" panose="020B0604020202020204" charset="0"/>
              </a:rPr>
              <a:t>Kiểm tra các textbox có để trống hay không? Nếu đang trống thì đưa ra thông báo không được để trống.</a:t>
            </a:r>
          </a:p>
          <a:p>
            <a:pPr marL="342900" lvl="0" indent="-342900" algn="just">
              <a:lnSpc>
                <a:spcPct val="130000"/>
              </a:lnSpc>
              <a:buFont typeface="Arial"/>
              <a:buChar char="+"/>
            </a:pPr>
            <a:r>
              <a:rPr lang="en-US" sz="1600">
                <a:latin typeface="Mulish" panose="020B0604020202020204" charset="0"/>
              </a:rPr>
              <a:t>Kiểm tra nhập mã loại nước đúng kiểu đặt sẵn hay không? (Kiểu của mã loại nước là LNxxx với x là số).</a:t>
            </a:r>
          </a:p>
          <a:p>
            <a:pPr marL="342900" lvl="0" indent="-342900" algn="just">
              <a:lnSpc>
                <a:spcPct val="130000"/>
              </a:lnSpc>
              <a:buFont typeface="Arial"/>
              <a:buChar char="+"/>
            </a:pPr>
            <a:r>
              <a:rPr lang="en-US" sz="1600">
                <a:latin typeface="Mulish" panose="020B0604020202020204" charset="0"/>
              </a:rPr>
              <a:t>Nếu không vi phạm các điều kiện trên thì sẽ có thông báo “ Bạn có muốn thêm loại nước hay không ” nhấn Yes và cho phép thêm vào. </a:t>
            </a:r>
          </a:p>
          <a:p>
            <a:pPr algn="just"/>
            <a:endParaRPr lang="en-US"/>
          </a:p>
        </p:txBody>
      </p:sp>
    </p:spTree>
    <p:extLst>
      <p:ext uri="{BB962C8B-B14F-4D97-AF65-F5344CB8AC3E}">
        <p14:creationId xmlns:p14="http://schemas.microsoft.com/office/powerpoint/2010/main" val="334340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Chức năng sửa món nước </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
        <p:nvSpPr>
          <p:cNvPr id="4" name="TextBox 3">
            <a:extLst>
              <a:ext uri="{FF2B5EF4-FFF2-40B4-BE49-F238E27FC236}">
                <a16:creationId xmlns:a16="http://schemas.microsoft.com/office/drawing/2014/main" id="{28E6F85C-CD6E-E0C0-7698-8D3056B2BAAB}"/>
              </a:ext>
            </a:extLst>
          </p:cNvPr>
          <p:cNvSpPr txBox="1"/>
          <p:nvPr/>
        </p:nvSpPr>
        <p:spPr>
          <a:xfrm>
            <a:off x="253686" y="1094222"/>
            <a:ext cx="3940362" cy="2942152"/>
          </a:xfrm>
          <a:prstGeom prst="rect">
            <a:avLst/>
          </a:prstGeom>
          <a:noFill/>
        </p:spPr>
        <p:txBody>
          <a:bodyPr wrap="square" rtlCol="0">
            <a:spAutoFit/>
          </a:bodyPr>
          <a:lstStyle/>
          <a:p>
            <a:pPr marL="342900" lvl="0" indent="-342900" algn="just">
              <a:lnSpc>
                <a:spcPct val="130000"/>
              </a:lnSpc>
              <a:buFont typeface="Arial"/>
              <a:buChar char="-"/>
            </a:pPr>
            <a:r>
              <a:rPr lang="en-US" sz="1600">
                <a:latin typeface="Mulish" panose="020B0604020202020204" charset="0"/>
              </a:rPr>
              <a:t>Khi muốn sửa dữ liệu, bắt buộc chọn 1 dòng dữ liệu trong bảng thì nút sửa sẽ hiện lên và cho phép chúng ta sửa, và không cho phép sửa mã loại nước và mã món nước.</a:t>
            </a:r>
          </a:p>
          <a:p>
            <a:pPr marL="342900" lvl="0" indent="-342900" algn="just">
              <a:lnSpc>
                <a:spcPct val="130000"/>
              </a:lnSpc>
              <a:buFont typeface="Arial"/>
              <a:buChar char="-"/>
            </a:pPr>
            <a:r>
              <a:rPr lang="en-US" sz="1600">
                <a:latin typeface="Mulish" panose="020B0604020202020204" charset="0"/>
              </a:rPr>
              <a:t>Đồng thời kiểm tra textbox không được để trống. Và đưa ra thông báo “ Bạn có muốn sửa nước không?”, nhấn Yes để thực hiện.</a:t>
            </a:r>
          </a:p>
        </p:txBody>
      </p:sp>
      <p:pic>
        <p:nvPicPr>
          <p:cNvPr id="2" name="image65.png">
            <a:extLst>
              <a:ext uri="{FF2B5EF4-FFF2-40B4-BE49-F238E27FC236}">
                <a16:creationId xmlns:a16="http://schemas.microsoft.com/office/drawing/2014/main" id="{312AAE2B-290E-58D2-67FE-D9E989074AF9}"/>
              </a:ext>
            </a:extLst>
          </p:cNvPr>
          <p:cNvPicPr/>
          <p:nvPr/>
        </p:nvPicPr>
        <p:blipFill>
          <a:blip r:embed="rId3"/>
          <a:srcRect/>
          <a:stretch>
            <a:fillRect/>
          </a:stretch>
        </p:blipFill>
        <p:spPr>
          <a:xfrm>
            <a:off x="4297650" y="899041"/>
            <a:ext cx="4483608" cy="3457421"/>
          </a:xfrm>
          <a:prstGeom prst="rect">
            <a:avLst/>
          </a:prstGeom>
          <a:ln/>
        </p:spPr>
      </p:pic>
    </p:spTree>
    <p:extLst>
      <p:ext uri="{BB962C8B-B14F-4D97-AF65-F5344CB8AC3E}">
        <p14:creationId xmlns:p14="http://schemas.microsoft.com/office/powerpoint/2010/main" val="3349669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Chức năng xóa món nước </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sp>
        <p:nvSpPr>
          <p:cNvPr id="4" name="TextBox 3">
            <a:extLst>
              <a:ext uri="{FF2B5EF4-FFF2-40B4-BE49-F238E27FC236}">
                <a16:creationId xmlns:a16="http://schemas.microsoft.com/office/drawing/2014/main" id="{28E6F85C-CD6E-E0C0-7698-8D3056B2BAAB}"/>
              </a:ext>
            </a:extLst>
          </p:cNvPr>
          <p:cNvSpPr txBox="1"/>
          <p:nvPr/>
        </p:nvSpPr>
        <p:spPr>
          <a:xfrm>
            <a:off x="253686" y="1094222"/>
            <a:ext cx="3525834" cy="2578206"/>
          </a:xfrm>
          <a:prstGeom prst="rect">
            <a:avLst/>
          </a:prstGeom>
          <a:noFill/>
        </p:spPr>
        <p:txBody>
          <a:bodyPr wrap="square" rtlCol="0">
            <a:spAutoFit/>
          </a:bodyPr>
          <a:lstStyle/>
          <a:p>
            <a:pPr marL="342900" lvl="0" indent="-342900" algn="just">
              <a:lnSpc>
                <a:spcPct val="130000"/>
              </a:lnSpc>
              <a:buFont typeface="Arial"/>
              <a:buChar char="-"/>
            </a:pPr>
            <a:r>
              <a:rPr lang="en-US" sz="1800">
                <a:latin typeface="Mulish" panose="020B0604020202020204" charset="0"/>
              </a:rPr>
              <a:t>Nếu muốn xóa, ta phải chọn 1 dòng dữ liệu trong bảng mới cho phép xóa dữ liệu. </a:t>
            </a:r>
          </a:p>
          <a:p>
            <a:pPr marL="342900" lvl="0" indent="-342900" algn="just">
              <a:lnSpc>
                <a:spcPct val="130000"/>
              </a:lnSpc>
              <a:buFont typeface="Arial"/>
              <a:buChar char="-"/>
            </a:pPr>
            <a:r>
              <a:rPr lang="en-US" sz="1800">
                <a:latin typeface="Mulish" panose="020B0604020202020204" charset="0"/>
              </a:rPr>
              <a:t>Đưa ra thông báo “ Bạn có xóa nước uống không?”, nhấn Yes để xóa thành công.</a:t>
            </a:r>
          </a:p>
        </p:txBody>
      </p:sp>
      <p:pic>
        <p:nvPicPr>
          <p:cNvPr id="2" name="image53.png">
            <a:extLst>
              <a:ext uri="{FF2B5EF4-FFF2-40B4-BE49-F238E27FC236}">
                <a16:creationId xmlns:a16="http://schemas.microsoft.com/office/drawing/2014/main" id="{FCD2E389-D889-EA22-2FA4-9F040C4D83F0}"/>
              </a:ext>
            </a:extLst>
          </p:cNvPr>
          <p:cNvPicPr/>
          <p:nvPr/>
        </p:nvPicPr>
        <p:blipFill>
          <a:blip r:embed="rId3"/>
          <a:srcRect/>
          <a:stretch>
            <a:fillRect/>
          </a:stretch>
        </p:blipFill>
        <p:spPr>
          <a:xfrm>
            <a:off x="3989892" y="900747"/>
            <a:ext cx="4708458" cy="3342005"/>
          </a:xfrm>
          <a:prstGeom prst="rect">
            <a:avLst/>
          </a:prstGeom>
          <a:ln/>
        </p:spPr>
      </p:pic>
    </p:spTree>
    <p:extLst>
      <p:ext uri="{BB962C8B-B14F-4D97-AF65-F5344CB8AC3E}">
        <p14:creationId xmlns:p14="http://schemas.microsoft.com/office/powerpoint/2010/main" val="402432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445650" y="6606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SINH VIÊN THỰC HIỆN</a:t>
            </a:r>
            <a:endParaRPr/>
          </a:p>
        </p:txBody>
      </p:sp>
      <p:sp>
        <p:nvSpPr>
          <p:cNvPr id="300" name="Google Shape;300;p30"/>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
        <p:nvSpPr>
          <p:cNvPr id="5" name="TextBox 4">
            <a:extLst>
              <a:ext uri="{FF2B5EF4-FFF2-40B4-BE49-F238E27FC236}">
                <a16:creationId xmlns:a16="http://schemas.microsoft.com/office/drawing/2014/main" id="{57D7EB6B-E3FD-6D0D-7429-4245B2FEFEFA}"/>
              </a:ext>
            </a:extLst>
          </p:cNvPr>
          <p:cNvSpPr txBox="1"/>
          <p:nvPr/>
        </p:nvSpPr>
        <p:spPr>
          <a:xfrm>
            <a:off x="1241503" y="1340643"/>
            <a:ext cx="4995747" cy="2462213"/>
          </a:xfrm>
          <a:prstGeom prst="rect">
            <a:avLst/>
          </a:prstGeom>
          <a:noFill/>
        </p:spPr>
        <p:txBody>
          <a:bodyPr wrap="square" rtlCol="0">
            <a:spAutoFit/>
          </a:bodyPr>
          <a:lstStyle/>
          <a:p>
            <a:pPr marL="342900" indent="-342900" algn="just">
              <a:lnSpc>
                <a:spcPct val="200000"/>
              </a:lnSpc>
              <a:buFont typeface="Arial" panose="020B0604020202020204" pitchFamily="34" charset="0"/>
              <a:buChar char="•"/>
            </a:pPr>
            <a:r>
              <a:rPr lang="en-US" sz="2000" b="1">
                <a:latin typeface="Quicksand" panose="020B0604020202020204" charset="0"/>
              </a:rPr>
              <a:t>Nguyễn Vũ Mai Anh - </a:t>
            </a:r>
            <a:r>
              <a:rPr lang="en-US" sz="2000" b="1">
                <a:effectLst/>
                <a:latin typeface="Quicksand" panose="020B0604020202020204" charset="0"/>
                <a:ea typeface="Times New Roman" panose="02020603050405020304" pitchFamily="18" charset="0"/>
              </a:rPr>
              <a:t>2021608240</a:t>
            </a:r>
            <a:endParaRPr lang="en-US" sz="2000" b="1">
              <a:latin typeface="Quicksand" panose="020B0604020202020204" charset="0"/>
            </a:endParaRPr>
          </a:p>
          <a:p>
            <a:pPr marL="342900" indent="-342900" algn="just">
              <a:lnSpc>
                <a:spcPct val="200000"/>
              </a:lnSpc>
              <a:buFont typeface="Arial" panose="020B0604020202020204" pitchFamily="34" charset="0"/>
              <a:buChar char="•"/>
            </a:pPr>
            <a:r>
              <a:rPr lang="en-US" sz="2000" b="1">
                <a:latin typeface="Quicksand" panose="020B0604020202020204" charset="0"/>
              </a:rPr>
              <a:t>Trịnh Ngọc Anh - 2021606534</a:t>
            </a:r>
          </a:p>
          <a:p>
            <a:pPr marL="342900" indent="-342900" algn="just">
              <a:lnSpc>
                <a:spcPct val="200000"/>
              </a:lnSpc>
              <a:buFont typeface="Arial" panose="020B0604020202020204" pitchFamily="34" charset="0"/>
              <a:buChar char="•"/>
            </a:pPr>
            <a:r>
              <a:rPr lang="en-US" sz="2000" b="1">
                <a:latin typeface="Quicksand" panose="020B0604020202020204" charset="0"/>
              </a:rPr>
              <a:t>Lê Minh Tiến - </a:t>
            </a:r>
            <a:r>
              <a:rPr lang="en-US" sz="2000" b="1">
                <a:effectLst/>
                <a:latin typeface="Quicksand" panose="020B0604020202020204" charset="0"/>
                <a:ea typeface="Times New Roman" panose="02020603050405020304" pitchFamily="18" charset="0"/>
              </a:rPr>
              <a:t>2021604184</a:t>
            </a:r>
            <a:endParaRPr lang="en-US" sz="2000" b="1">
              <a:latin typeface="Quicksand" panose="020B0604020202020204" charset="0"/>
            </a:endParaRPr>
          </a:p>
          <a:p>
            <a:pPr marL="342900" indent="-342900" algn="just">
              <a:lnSpc>
                <a:spcPct val="200000"/>
              </a:lnSpc>
              <a:buFont typeface="Arial" panose="020B0604020202020204" pitchFamily="34" charset="0"/>
              <a:buChar char="•"/>
            </a:pPr>
            <a:r>
              <a:rPr lang="en-US" sz="2000" b="1">
                <a:latin typeface="Quicksand" panose="020B0604020202020204" charset="0"/>
              </a:rPr>
              <a:t>Nguyễn Bá Vũ - </a:t>
            </a:r>
            <a:r>
              <a:rPr lang="en-US" sz="2000" b="1">
                <a:effectLst/>
                <a:latin typeface="Quicksand" panose="020B0604020202020204" charset="0"/>
                <a:ea typeface="Times New Roman" panose="02020603050405020304" pitchFamily="18" charset="0"/>
              </a:rPr>
              <a:t>2021607738</a:t>
            </a:r>
            <a:endParaRPr lang="en-US" sz="2000" b="1">
              <a:latin typeface="Quicksand"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3.2.2 Giao diện quản lý nhân viên</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pic>
        <p:nvPicPr>
          <p:cNvPr id="3" name="image56.png">
            <a:extLst>
              <a:ext uri="{FF2B5EF4-FFF2-40B4-BE49-F238E27FC236}">
                <a16:creationId xmlns:a16="http://schemas.microsoft.com/office/drawing/2014/main" id="{2BDA1E3D-FA07-1F69-5D95-12186B86D1F3}"/>
              </a:ext>
            </a:extLst>
          </p:cNvPr>
          <p:cNvPicPr/>
          <p:nvPr/>
        </p:nvPicPr>
        <p:blipFill>
          <a:blip r:embed="rId3"/>
          <a:srcRect/>
          <a:stretch>
            <a:fillRect/>
          </a:stretch>
        </p:blipFill>
        <p:spPr>
          <a:xfrm>
            <a:off x="1600200" y="1000352"/>
            <a:ext cx="5943600" cy="3319780"/>
          </a:xfrm>
          <a:prstGeom prst="rect">
            <a:avLst/>
          </a:prstGeom>
          <a:ln/>
        </p:spPr>
      </p:pic>
    </p:spTree>
    <p:extLst>
      <p:ext uri="{BB962C8B-B14F-4D97-AF65-F5344CB8AC3E}">
        <p14:creationId xmlns:p14="http://schemas.microsoft.com/office/powerpoint/2010/main" val="1802485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3.2.3 Giao diện quản lý chương trình khuyến mãi</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pic>
        <p:nvPicPr>
          <p:cNvPr id="3" name="image57.png">
            <a:extLst>
              <a:ext uri="{FF2B5EF4-FFF2-40B4-BE49-F238E27FC236}">
                <a16:creationId xmlns:a16="http://schemas.microsoft.com/office/drawing/2014/main" id="{CA579B1E-9E35-4919-BFA4-0C60D294EBB4}"/>
              </a:ext>
            </a:extLst>
          </p:cNvPr>
          <p:cNvPicPr/>
          <p:nvPr/>
        </p:nvPicPr>
        <p:blipFill>
          <a:blip r:embed="rId3"/>
          <a:srcRect/>
          <a:stretch>
            <a:fillRect/>
          </a:stretch>
        </p:blipFill>
        <p:spPr>
          <a:xfrm>
            <a:off x="1600200" y="1000352"/>
            <a:ext cx="5943600" cy="3474112"/>
          </a:xfrm>
          <a:prstGeom prst="rect">
            <a:avLst/>
          </a:prstGeom>
          <a:ln/>
        </p:spPr>
      </p:pic>
    </p:spTree>
    <p:extLst>
      <p:ext uri="{BB962C8B-B14F-4D97-AF65-F5344CB8AC3E}">
        <p14:creationId xmlns:p14="http://schemas.microsoft.com/office/powerpoint/2010/main" val="2568044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3.2.4 Giao diện quản lý doanh thu </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pic>
        <p:nvPicPr>
          <p:cNvPr id="3" name="image62.png">
            <a:extLst>
              <a:ext uri="{FF2B5EF4-FFF2-40B4-BE49-F238E27FC236}">
                <a16:creationId xmlns:a16="http://schemas.microsoft.com/office/drawing/2014/main" id="{ED44FB55-CE10-3F56-3E97-315864BE5E33}"/>
              </a:ext>
            </a:extLst>
          </p:cNvPr>
          <p:cNvPicPr/>
          <p:nvPr/>
        </p:nvPicPr>
        <p:blipFill>
          <a:blip r:embed="rId3"/>
          <a:srcRect/>
          <a:stretch>
            <a:fillRect/>
          </a:stretch>
        </p:blipFill>
        <p:spPr>
          <a:xfrm>
            <a:off x="1600200" y="1000352"/>
            <a:ext cx="5943600" cy="3435985"/>
          </a:xfrm>
          <a:prstGeom prst="rect">
            <a:avLst/>
          </a:prstGeom>
          <a:ln/>
        </p:spPr>
      </p:pic>
    </p:spTree>
    <p:extLst>
      <p:ext uri="{BB962C8B-B14F-4D97-AF65-F5344CB8AC3E}">
        <p14:creationId xmlns:p14="http://schemas.microsoft.com/office/powerpoint/2010/main" val="142837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3.2.5 Giao diện thống kê sản phẩm bán chạy</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pic>
        <p:nvPicPr>
          <p:cNvPr id="3" name="image52.png">
            <a:extLst>
              <a:ext uri="{FF2B5EF4-FFF2-40B4-BE49-F238E27FC236}">
                <a16:creationId xmlns:a16="http://schemas.microsoft.com/office/drawing/2014/main" id="{A5F49A00-CAF7-FF8A-80D7-15708271D419}"/>
              </a:ext>
            </a:extLst>
          </p:cNvPr>
          <p:cNvPicPr/>
          <p:nvPr/>
        </p:nvPicPr>
        <p:blipFill>
          <a:blip r:embed="rId3"/>
          <a:srcRect/>
          <a:stretch>
            <a:fillRect/>
          </a:stretch>
        </p:blipFill>
        <p:spPr>
          <a:xfrm>
            <a:off x="1600200" y="1000352"/>
            <a:ext cx="5943600" cy="3366770"/>
          </a:xfrm>
          <a:prstGeom prst="rect">
            <a:avLst/>
          </a:prstGeom>
          <a:ln/>
        </p:spPr>
      </p:pic>
    </p:spTree>
    <p:extLst>
      <p:ext uri="{BB962C8B-B14F-4D97-AF65-F5344CB8AC3E}">
        <p14:creationId xmlns:p14="http://schemas.microsoft.com/office/powerpoint/2010/main" val="1172463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3.2.6 Giao diện quản lý hóa đơn</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pic>
        <p:nvPicPr>
          <p:cNvPr id="2" name="image63.png">
            <a:extLst>
              <a:ext uri="{FF2B5EF4-FFF2-40B4-BE49-F238E27FC236}">
                <a16:creationId xmlns:a16="http://schemas.microsoft.com/office/drawing/2014/main" id="{1404FDA6-09DA-6C13-DB76-39EBAD46E7F4}"/>
              </a:ext>
            </a:extLst>
          </p:cNvPr>
          <p:cNvPicPr/>
          <p:nvPr/>
        </p:nvPicPr>
        <p:blipFill>
          <a:blip r:embed="rId3"/>
          <a:srcRect/>
          <a:stretch>
            <a:fillRect/>
          </a:stretch>
        </p:blipFill>
        <p:spPr>
          <a:xfrm>
            <a:off x="1600200" y="1000352"/>
            <a:ext cx="5943600" cy="3316224"/>
          </a:xfrm>
          <a:prstGeom prst="rect">
            <a:avLst/>
          </a:prstGeom>
          <a:ln/>
        </p:spPr>
      </p:pic>
    </p:spTree>
    <p:extLst>
      <p:ext uri="{BB962C8B-B14F-4D97-AF65-F5344CB8AC3E}">
        <p14:creationId xmlns:p14="http://schemas.microsoft.com/office/powerpoint/2010/main" val="2084684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3.2.7 Giao diện chi tiết hóa đơn</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pic>
        <p:nvPicPr>
          <p:cNvPr id="2" name="image59.png">
            <a:extLst>
              <a:ext uri="{FF2B5EF4-FFF2-40B4-BE49-F238E27FC236}">
                <a16:creationId xmlns:a16="http://schemas.microsoft.com/office/drawing/2014/main" id="{0369FEA0-A8AF-BFFE-0BA4-11AAD2CFBB3B}"/>
              </a:ext>
            </a:extLst>
          </p:cNvPr>
          <p:cNvPicPr/>
          <p:nvPr/>
        </p:nvPicPr>
        <p:blipFill>
          <a:blip r:embed="rId3"/>
          <a:srcRect/>
          <a:stretch>
            <a:fillRect/>
          </a:stretch>
        </p:blipFill>
        <p:spPr>
          <a:xfrm>
            <a:off x="1600200" y="961815"/>
            <a:ext cx="5943600" cy="3641060"/>
          </a:xfrm>
          <a:prstGeom prst="rect">
            <a:avLst/>
          </a:prstGeom>
          <a:ln/>
        </p:spPr>
      </p:pic>
    </p:spTree>
    <p:extLst>
      <p:ext uri="{BB962C8B-B14F-4D97-AF65-F5344CB8AC3E}">
        <p14:creationId xmlns:p14="http://schemas.microsoft.com/office/powerpoint/2010/main" val="1507320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3.2.8 Giao diện quản lý lịch sử nhập hàng</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pic>
        <p:nvPicPr>
          <p:cNvPr id="2" name="image60.png">
            <a:extLst>
              <a:ext uri="{FF2B5EF4-FFF2-40B4-BE49-F238E27FC236}">
                <a16:creationId xmlns:a16="http://schemas.microsoft.com/office/drawing/2014/main" id="{E27A3E7B-5878-C5F8-C534-02BDFA140299}"/>
              </a:ext>
            </a:extLst>
          </p:cNvPr>
          <p:cNvPicPr/>
          <p:nvPr/>
        </p:nvPicPr>
        <p:blipFill>
          <a:blip r:embed="rId3"/>
          <a:srcRect/>
          <a:stretch>
            <a:fillRect/>
          </a:stretch>
        </p:blipFill>
        <p:spPr>
          <a:xfrm>
            <a:off x="1600200" y="1231393"/>
            <a:ext cx="5943600" cy="3145536"/>
          </a:xfrm>
          <a:prstGeom prst="rect">
            <a:avLst/>
          </a:prstGeom>
          <a:ln/>
        </p:spPr>
      </p:pic>
    </p:spTree>
    <p:extLst>
      <p:ext uri="{BB962C8B-B14F-4D97-AF65-F5344CB8AC3E}">
        <p14:creationId xmlns:p14="http://schemas.microsoft.com/office/powerpoint/2010/main" val="4180690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3.3 Giao diện của nhân viên khi đăng nhập</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pic>
        <p:nvPicPr>
          <p:cNvPr id="2" name="image31.png">
            <a:extLst>
              <a:ext uri="{FF2B5EF4-FFF2-40B4-BE49-F238E27FC236}">
                <a16:creationId xmlns:a16="http://schemas.microsoft.com/office/drawing/2014/main" id="{D332022D-FAD4-A002-143F-13A40925A0C2}"/>
              </a:ext>
            </a:extLst>
          </p:cNvPr>
          <p:cNvPicPr/>
          <p:nvPr/>
        </p:nvPicPr>
        <p:blipFill>
          <a:blip r:embed="rId3"/>
          <a:srcRect/>
          <a:stretch>
            <a:fillRect/>
          </a:stretch>
        </p:blipFill>
        <p:spPr>
          <a:xfrm>
            <a:off x="1666875" y="1031557"/>
            <a:ext cx="5810250" cy="3284411"/>
          </a:xfrm>
          <a:prstGeom prst="rect">
            <a:avLst/>
          </a:prstGeom>
          <a:ln/>
        </p:spPr>
      </p:pic>
    </p:spTree>
    <p:extLst>
      <p:ext uri="{BB962C8B-B14F-4D97-AF65-F5344CB8AC3E}">
        <p14:creationId xmlns:p14="http://schemas.microsoft.com/office/powerpoint/2010/main" val="2555202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3.3.1 Giao diện quản lý bán hàng</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pic>
        <p:nvPicPr>
          <p:cNvPr id="2" name="image35.png">
            <a:extLst>
              <a:ext uri="{FF2B5EF4-FFF2-40B4-BE49-F238E27FC236}">
                <a16:creationId xmlns:a16="http://schemas.microsoft.com/office/drawing/2014/main" id="{5090E7AA-4EA0-91C4-DC55-A7F18BD6C7AE}"/>
              </a:ext>
            </a:extLst>
          </p:cNvPr>
          <p:cNvPicPr/>
          <p:nvPr/>
        </p:nvPicPr>
        <p:blipFill>
          <a:blip r:embed="rId3"/>
          <a:srcRect/>
          <a:stretch>
            <a:fillRect/>
          </a:stretch>
        </p:blipFill>
        <p:spPr>
          <a:xfrm>
            <a:off x="1600200" y="1000352"/>
            <a:ext cx="5943600" cy="3456071"/>
          </a:xfrm>
          <a:prstGeom prst="rect">
            <a:avLst/>
          </a:prstGeom>
          <a:ln/>
        </p:spPr>
      </p:pic>
    </p:spTree>
    <p:extLst>
      <p:ext uri="{BB962C8B-B14F-4D97-AF65-F5344CB8AC3E}">
        <p14:creationId xmlns:p14="http://schemas.microsoft.com/office/powerpoint/2010/main" val="70872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3.3.2 Giao diện thanh toán đơn hàng</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pic>
        <p:nvPicPr>
          <p:cNvPr id="2" name="image30.png">
            <a:extLst>
              <a:ext uri="{FF2B5EF4-FFF2-40B4-BE49-F238E27FC236}">
                <a16:creationId xmlns:a16="http://schemas.microsoft.com/office/drawing/2014/main" id="{622DC418-FD91-7B6B-C520-56CA163D2897}"/>
              </a:ext>
            </a:extLst>
          </p:cNvPr>
          <p:cNvPicPr/>
          <p:nvPr/>
        </p:nvPicPr>
        <p:blipFill>
          <a:blip r:embed="rId3"/>
          <a:srcRect/>
          <a:stretch>
            <a:fillRect/>
          </a:stretch>
        </p:blipFill>
        <p:spPr>
          <a:xfrm>
            <a:off x="2262187" y="1080318"/>
            <a:ext cx="4619625" cy="3474113"/>
          </a:xfrm>
          <a:prstGeom prst="rect">
            <a:avLst/>
          </a:prstGeom>
          <a:ln/>
        </p:spPr>
      </p:pic>
    </p:spTree>
    <p:extLst>
      <p:ext uri="{BB962C8B-B14F-4D97-AF65-F5344CB8AC3E}">
        <p14:creationId xmlns:p14="http://schemas.microsoft.com/office/powerpoint/2010/main" val="371274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4"/>
          <p:cNvSpPr txBox="1">
            <a:spLocks noGrp="1"/>
          </p:cNvSpPr>
          <p:nvPr>
            <p:ph type="subTitle" idx="1"/>
          </p:nvPr>
        </p:nvSpPr>
        <p:spPr>
          <a:xfrm>
            <a:off x="934716" y="1671783"/>
            <a:ext cx="7274568" cy="1616606"/>
          </a:xfrm>
          <a:prstGeom prst="rect">
            <a:avLst/>
          </a:prstGeom>
        </p:spPr>
        <p:txBody>
          <a:bodyPr spcFirstLastPara="1" wrap="square" lIns="91425" tIns="91425" rIns="91425" bIns="91425" anchor="ctr" anchorCtr="0">
            <a:noAutofit/>
          </a:bodyPr>
          <a:lstStyle/>
          <a:p>
            <a:pPr marL="0" indent="0"/>
            <a:r>
              <a:rPr lang="en"/>
              <a:t>“</a:t>
            </a:r>
            <a:r>
              <a:rPr lang="en-US" sz="3200" b="1">
                <a:effectLst/>
                <a:latin typeface="Quicksand" panose="020B0604020202020204" charset="0"/>
                <a:ea typeface="Times New Roman" panose="02020603050405020304" pitchFamily="18" charset="0"/>
              </a:rPr>
              <a:t>XÂY DỰNG PHẦN MỀM QUẢN LÝ QUÁN CAFE</a:t>
            </a:r>
            <a:r>
              <a:rPr lang="en"/>
              <a:t>”</a:t>
            </a:r>
            <a:endParaRPr/>
          </a:p>
        </p:txBody>
      </p:sp>
      <p:sp>
        <p:nvSpPr>
          <p:cNvPr id="354" name="Google Shape;354;p34"/>
          <p:cNvSpPr txBox="1">
            <a:spLocks noGrp="1"/>
          </p:cNvSpPr>
          <p:nvPr>
            <p:ph type="title"/>
          </p:nvPr>
        </p:nvSpPr>
        <p:spPr>
          <a:xfrm>
            <a:off x="610206" y="792200"/>
            <a:ext cx="2559714" cy="5319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Chủ đề</a:t>
            </a:r>
            <a:endParaRPr/>
          </a:p>
        </p:txBody>
      </p:sp>
      <p:sp>
        <p:nvSpPr>
          <p:cNvPr id="355" name="Google Shape;355;p34"/>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2" name="Group 1">
            <a:extLst>
              <a:ext uri="{FF2B5EF4-FFF2-40B4-BE49-F238E27FC236}">
                <a16:creationId xmlns:a16="http://schemas.microsoft.com/office/drawing/2014/main" id="{04A8BF48-1592-9087-ED70-B1D008042263}"/>
              </a:ext>
            </a:extLst>
          </p:cNvPr>
          <p:cNvGrpSpPr/>
          <p:nvPr/>
        </p:nvGrpSpPr>
        <p:grpSpPr>
          <a:xfrm>
            <a:off x="407358" y="690650"/>
            <a:ext cx="3004692" cy="604725"/>
            <a:chOff x="2553150" y="3325025"/>
            <a:chExt cx="4037700" cy="604725"/>
          </a:xfrm>
        </p:grpSpPr>
        <p:cxnSp>
          <p:nvCxnSpPr>
            <p:cNvPr id="356" name="Google Shape;356;p34"/>
            <p:cNvCxnSpPr/>
            <p:nvPr/>
          </p:nvCxnSpPr>
          <p:spPr>
            <a:xfrm rot="10800000" flipH="1">
              <a:off x="2553150" y="3923150"/>
              <a:ext cx="4037700" cy="6600"/>
            </a:xfrm>
            <a:prstGeom prst="straightConnector1">
              <a:avLst/>
            </a:prstGeom>
            <a:noFill/>
            <a:ln w="19050" cap="flat" cmpd="sng">
              <a:solidFill>
                <a:schemeClr val="lt1"/>
              </a:solidFill>
              <a:prstDash val="solid"/>
              <a:round/>
              <a:headEnd type="oval" w="med" len="med"/>
              <a:tailEnd type="oval" w="med" len="med"/>
            </a:ln>
          </p:spPr>
        </p:cxnSp>
        <p:cxnSp>
          <p:nvCxnSpPr>
            <p:cNvPr id="357" name="Google Shape;357;p34"/>
            <p:cNvCxnSpPr/>
            <p:nvPr/>
          </p:nvCxnSpPr>
          <p:spPr>
            <a:xfrm rot="10800000" flipH="1">
              <a:off x="2553150" y="3325025"/>
              <a:ext cx="4037700" cy="6600"/>
            </a:xfrm>
            <a:prstGeom prst="straightConnector1">
              <a:avLst/>
            </a:prstGeom>
            <a:noFill/>
            <a:ln w="19050" cap="flat" cmpd="sng">
              <a:solidFill>
                <a:schemeClr val="lt1"/>
              </a:solidFill>
              <a:prstDash val="solid"/>
              <a:round/>
              <a:headEnd type="oval" w="med" len="med"/>
              <a:tailEnd type="oval" w="med" len="med"/>
            </a:ln>
          </p:spPr>
        </p:cxnSp>
      </p:grpSp>
      <p:sp>
        <p:nvSpPr>
          <p:cNvPr id="3" name="Freeform 7">
            <a:extLst>
              <a:ext uri="{FF2B5EF4-FFF2-40B4-BE49-F238E27FC236}">
                <a16:creationId xmlns:a16="http://schemas.microsoft.com/office/drawing/2014/main" id="{DF0A55CF-3199-0F9C-F901-9EC6F7DD0EA3}"/>
              </a:ext>
            </a:extLst>
          </p:cNvPr>
          <p:cNvSpPr/>
          <p:nvPr/>
        </p:nvSpPr>
        <p:spPr>
          <a:xfrm>
            <a:off x="3815646" y="4153428"/>
            <a:ext cx="1512707" cy="237066"/>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3.3.3 Giao diện hóa đơn</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pic>
        <p:nvPicPr>
          <p:cNvPr id="2" name="image44.png">
            <a:extLst>
              <a:ext uri="{FF2B5EF4-FFF2-40B4-BE49-F238E27FC236}">
                <a16:creationId xmlns:a16="http://schemas.microsoft.com/office/drawing/2014/main" id="{DF541FFE-5050-44FB-A2AF-0F1F3DC9B895}"/>
              </a:ext>
            </a:extLst>
          </p:cNvPr>
          <p:cNvPicPr/>
          <p:nvPr/>
        </p:nvPicPr>
        <p:blipFill>
          <a:blip r:embed="rId3"/>
          <a:srcRect/>
          <a:stretch>
            <a:fillRect/>
          </a:stretch>
        </p:blipFill>
        <p:spPr>
          <a:xfrm>
            <a:off x="1600200" y="1118870"/>
            <a:ext cx="5943600" cy="3197098"/>
          </a:xfrm>
          <a:prstGeom prst="rect">
            <a:avLst/>
          </a:prstGeom>
          <a:ln/>
        </p:spPr>
      </p:pic>
    </p:spTree>
    <p:extLst>
      <p:ext uri="{BB962C8B-B14F-4D97-AF65-F5344CB8AC3E}">
        <p14:creationId xmlns:p14="http://schemas.microsoft.com/office/powerpoint/2010/main" val="3147830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3.3.4 Giao diện nhập kho</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pic>
        <p:nvPicPr>
          <p:cNvPr id="3" name="image16.png">
            <a:extLst>
              <a:ext uri="{FF2B5EF4-FFF2-40B4-BE49-F238E27FC236}">
                <a16:creationId xmlns:a16="http://schemas.microsoft.com/office/drawing/2014/main" id="{CA3E660F-D0D2-76E7-7319-C703D27844A6}"/>
              </a:ext>
            </a:extLst>
          </p:cNvPr>
          <p:cNvPicPr/>
          <p:nvPr/>
        </p:nvPicPr>
        <p:blipFill>
          <a:blip r:embed="rId3"/>
          <a:srcRect b="9724"/>
          <a:stretch>
            <a:fillRect/>
          </a:stretch>
        </p:blipFill>
        <p:spPr>
          <a:xfrm>
            <a:off x="1600200" y="1045527"/>
            <a:ext cx="5943600" cy="3209481"/>
          </a:xfrm>
          <a:prstGeom prst="rect">
            <a:avLst/>
          </a:prstGeom>
          <a:ln/>
        </p:spPr>
      </p:pic>
    </p:spTree>
    <p:extLst>
      <p:ext uri="{BB962C8B-B14F-4D97-AF65-F5344CB8AC3E}">
        <p14:creationId xmlns:p14="http://schemas.microsoft.com/office/powerpoint/2010/main" val="4230400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3.3.5 Giao diện chi tiết phiếu nhập</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a:p>
        </p:txBody>
      </p:sp>
      <p:pic>
        <p:nvPicPr>
          <p:cNvPr id="3" name="image15.png">
            <a:extLst>
              <a:ext uri="{FF2B5EF4-FFF2-40B4-BE49-F238E27FC236}">
                <a16:creationId xmlns:a16="http://schemas.microsoft.com/office/drawing/2014/main" id="{40316428-88E2-C4AD-0A5E-DE757E850388}"/>
              </a:ext>
            </a:extLst>
          </p:cNvPr>
          <p:cNvPicPr/>
          <p:nvPr/>
        </p:nvPicPr>
        <p:blipFill>
          <a:blip r:embed="rId3"/>
          <a:srcRect/>
          <a:stretch>
            <a:fillRect/>
          </a:stretch>
        </p:blipFill>
        <p:spPr>
          <a:xfrm>
            <a:off x="1600200" y="1143634"/>
            <a:ext cx="5943600" cy="3099181"/>
          </a:xfrm>
          <a:prstGeom prst="rect">
            <a:avLst/>
          </a:prstGeom>
          <a:ln/>
        </p:spPr>
      </p:pic>
    </p:spTree>
    <p:extLst>
      <p:ext uri="{BB962C8B-B14F-4D97-AF65-F5344CB8AC3E}">
        <p14:creationId xmlns:p14="http://schemas.microsoft.com/office/powerpoint/2010/main" val="24831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6163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ĐÁNH GIÁ</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sp>
        <p:nvSpPr>
          <p:cNvPr id="2" name="TextBox 1">
            <a:extLst>
              <a:ext uri="{FF2B5EF4-FFF2-40B4-BE49-F238E27FC236}">
                <a16:creationId xmlns:a16="http://schemas.microsoft.com/office/drawing/2014/main" id="{43157D34-6823-18D6-8A9C-072C4139E633}"/>
              </a:ext>
            </a:extLst>
          </p:cNvPr>
          <p:cNvSpPr txBox="1"/>
          <p:nvPr/>
        </p:nvSpPr>
        <p:spPr>
          <a:xfrm>
            <a:off x="585216" y="1393080"/>
            <a:ext cx="7973568" cy="2576796"/>
          </a:xfrm>
          <a:prstGeom prst="rect">
            <a:avLst/>
          </a:prstGeom>
          <a:noFill/>
        </p:spPr>
        <p:txBody>
          <a:bodyPr wrap="square" rtlCol="0">
            <a:spAutoFit/>
          </a:bodyPr>
          <a:lstStyle/>
          <a:p>
            <a:pPr algn="just">
              <a:lnSpc>
                <a:spcPct val="130000"/>
              </a:lnSpc>
            </a:pPr>
            <a:r>
              <a:rPr lang="en-US" sz="1800">
                <a:latin typeface="Mulish" panose="020B0604020202020204" charset="0"/>
              </a:rPr>
              <a:t>Ứng dụng quản lý quán cà phê đóng vai trò quan trọng trong việc tối ưu hóa hoạt động kinh doanh bằng cách cung cấp các tính năng như quản lý bán hàng, kiểm soát tồn kho, theo dõi nhân viên và chăm sóc khách hàng. Với giao diện thân thiện và dễ sử dụng, ứng dụng giúp nhân viên thao tác nhanh chóng và hiệu quả, đặc biệt trong giờ cao điểm. Hiệu suất ổn định và khả năng xử lý nhiều giao dịch đồng thời là những ưu điểm nổi bật, cùng với hỗ trợ khách hàng tận tâm và chính sách giá cả linh hoạt.</a:t>
            </a:r>
          </a:p>
        </p:txBody>
      </p:sp>
    </p:spTree>
    <p:extLst>
      <p:ext uri="{BB962C8B-B14F-4D97-AF65-F5344CB8AC3E}">
        <p14:creationId xmlns:p14="http://schemas.microsoft.com/office/powerpoint/2010/main" val="3292991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9"/>
          <p:cNvSpPr txBox="1">
            <a:spLocks noGrp="1"/>
          </p:cNvSpPr>
          <p:nvPr>
            <p:ph type="ctrTitle"/>
          </p:nvPr>
        </p:nvSpPr>
        <p:spPr>
          <a:xfrm>
            <a:off x="1597008" y="1406197"/>
            <a:ext cx="5925600" cy="20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a:t>THANKS FOR WATCHING </a:t>
            </a:r>
            <a:endParaRPr sz="3600" b="1">
              <a:solidFill>
                <a:schemeClr val="dk2"/>
              </a:solidFill>
            </a:endParaRPr>
          </a:p>
        </p:txBody>
      </p:sp>
      <p:grpSp>
        <p:nvGrpSpPr>
          <p:cNvPr id="3" name="Group 2">
            <a:extLst>
              <a:ext uri="{FF2B5EF4-FFF2-40B4-BE49-F238E27FC236}">
                <a16:creationId xmlns:a16="http://schemas.microsoft.com/office/drawing/2014/main" id="{D54FF41E-7BDC-95B5-90FD-73AF24C81BF7}"/>
              </a:ext>
            </a:extLst>
          </p:cNvPr>
          <p:cNvGrpSpPr/>
          <p:nvPr/>
        </p:nvGrpSpPr>
        <p:grpSpPr>
          <a:xfrm>
            <a:off x="1506632" y="1114253"/>
            <a:ext cx="5942700" cy="2539181"/>
            <a:chOff x="1518824" y="1015734"/>
            <a:chExt cx="5942700" cy="2539181"/>
          </a:xfrm>
        </p:grpSpPr>
        <p:cxnSp>
          <p:nvCxnSpPr>
            <p:cNvPr id="287" name="Google Shape;287;p29"/>
            <p:cNvCxnSpPr/>
            <p:nvPr/>
          </p:nvCxnSpPr>
          <p:spPr>
            <a:xfrm rot="10800000" flipH="1">
              <a:off x="1518824" y="3548315"/>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288" name="Google Shape;288;p29"/>
            <p:cNvCxnSpPr/>
            <p:nvPr/>
          </p:nvCxnSpPr>
          <p:spPr>
            <a:xfrm rot="10800000" flipH="1">
              <a:off x="1518824" y="1015734"/>
              <a:ext cx="5942700" cy="6600"/>
            </a:xfrm>
            <a:prstGeom prst="straightConnector1">
              <a:avLst/>
            </a:prstGeom>
            <a:noFill/>
            <a:ln w="19050" cap="flat" cmpd="sng">
              <a:solidFill>
                <a:schemeClr val="lt1"/>
              </a:solidFill>
              <a:prstDash val="solid"/>
              <a:round/>
              <a:headEnd type="oval" w="med" len="med"/>
              <a:tailEnd type="oval" w="med" len="med"/>
            </a:ln>
          </p:spPr>
        </p:cxnSp>
      </p:grpSp>
      <p:sp>
        <p:nvSpPr>
          <p:cNvPr id="289" name="Google Shape;289;p29"/>
          <p:cNvSpPr/>
          <p:nvPr/>
        </p:nvSpPr>
        <p:spPr>
          <a:xfrm>
            <a:off x="2001755" y="2643391"/>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6721408" y="2267861"/>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89;p29">
            <a:extLst>
              <a:ext uri="{FF2B5EF4-FFF2-40B4-BE49-F238E27FC236}">
                <a16:creationId xmlns:a16="http://schemas.microsoft.com/office/drawing/2014/main" id="{AC0CB272-EA65-5B17-EFD3-3E9DCEAD27F1}"/>
              </a:ext>
            </a:extLst>
          </p:cNvPr>
          <p:cNvSpPr/>
          <p:nvPr/>
        </p:nvSpPr>
        <p:spPr>
          <a:xfrm>
            <a:off x="4477982" y="405043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9;p29">
            <a:extLst>
              <a:ext uri="{FF2B5EF4-FFF2-40B4-BE49-F238E27FC236}">
                <a16:creationId xmlns:a16="http://schemas.microsoft.com/office/drawing/2014/main" id="{7B106C7F-A1F5-8924-ED56-7CABA941068F}"/>
              </a:ext>
            </a:extLst>
          </p:cNvPr>
          <p:cNvSpPr/>
          <p:nvPr/>
        </p:nvSpPr>
        <p:spPr>
          <a:xfrm>
            <a:off x="540945" y="342592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9;p29">
            <a:extLst>
              <a:ext uri="{FF2B5EF4-FFF2-40B4-BE49-F238E27FC236}">
                <a16:creationId xmlns:a16="http://schemas.microsoft.com/office/drawing/2014/main" id="{DE42E95A-C6FD-EAE0-E9F9-0427EEE2E97B}"/>
              </a:ext>
            </a:extLst>
          </p:cNvPr>
          <p:cNvSpPr/>
          <p:nvPr/>
        </p:nvSpPr>
        <p:spPr>
          <a:xfrm>
            <a:off x="7038389" y="656638"/>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9;p29">
            <a:extLst>
              <a:ext uri="{FF2B5EF4-FFF2-40B4-BE49-F238E27FC236}">
                <a16:creationId xmlns:a16="http://schemas.microsoft.com/office/drawing/2014/main" id="{D325A22D-C6AA-0394-FE45-B3D5E230169E}"/>
              </a:ext>
            </a:extLst>
          </p:cNvPr>
          <p:cNvSpPr/>
          <p:nvPr/>
        </p:nvSpPr>
        <p:spPr>
          <a:xfrm>
            <a:off x="8045716" y="330622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9;p29">
            <a:extLst>
              <a:ext uri="{FF2B5EF4-FFF2-40B4-BE49-F238E27FC236}">
                <a16:creationId xmlns:a16="http://schemas.microsoft.com/office/drawing/2014/main" id="{73A65F7B-A571-FB76-0AC2-6F5E0EEAF163}"/>
              </a:ext>
            </a:extLst>
          </p:cNvPr>
          <p:cNvSpPr/>
          <p:nvPr/>
        </p:nvSpPr>
        <p:spPr>
          <a:xfrm>
            <a:off x="3860291" y="589509"/>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9;p29">
            <a:extLst>
              <a:ext uri="{FF2B5EF4-FFF2-40B4-BE49-F238E27FC236}">
                <a16:creationId xmlns:a16="http://schemas.microsoft.com/office/drawing/2014/main" id="{84097CE6-B41C-5CD1-0DBE-2E0BFFEBA56A}"/>
              </a:ext>
            </a:extLst>
          </p:cNvPr>
          <p:cNvSpPr/>
          <p:nvPr/>
        </p:nvSpPr>
        <p:spPr>
          <a:xfrm>
            <a:off x="807034" y="1406197"/>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291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720000" y="480427"/>
            <a:ext cx="24163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310" name="Google Shape;310;p31"/>
          <p:cNvSpPr txBox="1">
            <a:spLocks noGrp="1"/>
          </p:cNvSpPr>
          <p:nvPr>
            <p:ph type="title" idx="5"/>
          </p:nvPr>
        </p:nvSpPr>
        <p:spPr>
          <a:xfrm>
            <a:off x="1603500" y="1496109"/>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3" name="Google Shape;313;p31"/>
          <p:cNvSpPr txBox="1">
            <a:spLocks noGrp="1"/>
          </p:cNvSpPr>
          <p:nvPr>
            <p:ph type="title" idx="8"/>
          </p:nvPr>
        </p:nvSpPr>
        <p:spPr>
          <a:xfrm>
            <a:off x="4304425" y="1496109"/>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7" name="Google Shape;317;p31"/>
          <p:cNvSpPr txBox="1">
            <a:spLocks noGrp="1"/>
          </p:cNvSpPr>
          <p:nvPr>
            <p:ph type="title" idx="15"/>
          </p:nvPr>
        </p:nvSpPr>
        <p:spPr>
          <a:xfrm>
            <a:off x="7005350" y="1496109"/>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8" name="Google Shape;318;p31"/>
          <p:cNvSpPr txBox="1">
            <a:spLocks noGrp="1"/>
          </p:cNvSpPr>
          <p:nvPr>
            <p:ph type="subTitle" idx="16"/>
          </p:nvPr>
        </p:nvSpPr>
        <p:spPr>
          <a:xfrm>
            <a:off x="720000" y="2003534"/>
            <a:ext cx="2423100" cy="11364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 về đề tài</a:t>
            </a:r>
            <a:endParaRPr/>
          </a:p>
        </p:txBody>
      </p:sp>
      <p:sp>
        <p:nvSpPr>
          <p:cNvPr id="321" name="Google Shape;321;p31"/>
          <p:cNvSpPr txBox="1">
            <a:spLocks noGrp="1"/>
          </p:cNvSpPr>
          <p:nvPr>
            <p:ph type="subTitle" idx="19"/>
          </p:nvPr>
        </p:nvSpPr>
        <p:spPr>
          <a:xfrm>
            <a:off x="3365900" y="2003535"/>
            <a:ext cx="2423100" cy="11364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tích thiết kế hệ thống</a:t>
            </a:r>
            <a:endParaRPr/>
          </a:p>
        </p:txBody>
      </p:sp>
      <p:sp>
        <p:nvSpPr>
          <p:cNvPr id="323" name="Google Shape;323;p31"/>
          <p:cNvSpPr txBox="1">
            <a:spLocks noGrp="1"/>
          </p:cNvSpPr>
          <p:nvPr>
            <p:ph type="subTitle" idx="21"/>
          </p:nvPr>
        </p:nvSpPr>
        <p:spPr>
          <a:xfrm>
            <a:off x="6004413" y="2003534"/>
            <a:ext cx="2423100" cy="11364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Thực nghiệm và đánh giá</a:t>
            </a:r>
            <a:endParaRPr/>
          </a:p>
        </p:txBody>
      </p:sp>
      <p:sp>
        <p:nvSpPr>
          <p:cNvPr id="324" name="Google Shape;324;p31"/>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505609" y="1601739"/>
            <a:ext cx="4134274" cy="17665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 đề tài</a:t>
            </a:r>
            <a:endParaRPr/>
          </a:p>
        </p:txBody>
      </p:sp>
      <p:sp>
        <p:nvSpPr>
          <p:cNvPr id="331" name="Google Shape;331;p32"/>
          <p:cNvSpPr txBox="1">
            <a:spLocks noGrp="1"/>
          </p:cNvSpPr>
          <p:nvPr>
            <p:ph type="title" idx="2"/>
          </p:nvPr>
        </p:nvSpPr>
        <p:spPr>
          <a:xfrm>
            <a:off x="1884909" y="2028316"/>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cxnSp>
        <p:nvCxnSpPr>
          <p:cNvPr id="333" name="Google Shape;333;p32"/>
          <p:cNvCxnSpPr/>
          <p:nvPr/>
        </p:nvCxnSpPr>
        <p:spPr>
          <a:xfrm rot="10800000" flipH="1">
            <a:off x="1526259" y="3535629"/>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526259" y="1461580"/>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170459" y="196520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1. Tổng quan đề tài</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14" name="TextBox 13">
            <a:extLst>
              <a:ext uri="{FF2B5EF4-FFF2-40B4-BE49-F238E27FC236}">
                <a16:creationId xmlns:a16="http://schemas.microsoft.com/office/drawing/2014/main" id="{81E68AAC-E530-3752-83B7-EFA22490DDE8}"/>
              </a:ext>
            </a:extLst>
          </p:cNvPr>
          <p:cNvSpPr txBox="1"/>
          <p:nvPr/>
        </p:nvSpPr>
        <p:spPr>
          <a:xfrm>
            <a:off x="617034" y="1056131"/>
            <a:ext cx="8053262" cy="1858009"/>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v"/>
            </a:pPr>
            <a:r>
              <a:rPr lang="en-US" sz="1800" dirty="0" err="1">
                <a:latin typeface="Mulish" panose="020B0604020202020204" charset="0"/>
              </a:rPr>
              <a:t>Phần</a:t>
            </a:r>
            <a:r>
              <a:rPr lang="en-US" sz="1800" dirty="0">
                <a:latin typeface="Mulish" panose="020B0604020202020204" charset="0"/>
              </a:rPr>
              <a:t> </a:t>
            </a:r>
            <a:r>
              <a:rPr lang="en-US" sz="1800" dirty="0" err="1">
                <a:latin typeface="Mulish" panose="020B0604020202020204" charset="0"/>
              </a:rPr>
              <a:t>mềm</a:t>
            </a:r>
            <a:r>
              <a:rPr lang="en-US" sz="1800" dirty="0">
                <a:latin typeface="Mulish" panose="020B0604020202020204" charset="0"/>
              </a:rPr>
              <a:t> </a:t>
            </a:r>
            <a:r>
              <a:rPr lang="en-US" sz="1800" dirty="0" err="1">
                <a:latin typeface="Mulish" panose="020B0604020202020204" charset="0"/>
              </a:rPr>
              <a:t>được</a:t>
            </a:r>
            <a:r>
              <a:rPr lang="en-US" sz="1800" dirty="0">
                <a:latin typeface="Mulish" panose="020B0604020202020204" charset="0"/>
              </a:rPr>
              <a:t> </a:t>
            </a:r>
            <a:r>
              <a:rPr lang="en-US" sz="1800" dirty="0" err="1">
                <a:latin typeface="Mulish" panose="020B0604020202020204" charset="0"/>
              </a:rPr>
              <a:t>viết</a:t>
            </a:r>
            <a:r>
              <a:rPr lang="en-US" sz="1800" dirty="0">
                <a:latin typeface="Mulish" panose="020B0604020202020204" charset="0"/>
              </a:rPr>
              <a:t> </a:t>
            </a:r>
            <a:r>
              <a:rPr lang="en-US" sz="1800" dirty="0" err="1">
                <a:latin typeface="Mulish" panose="020B0604020202020204" charset="0"/>
              </a:rPr>
              <a:t>ra</a:t>
            </a:r>
            <a:r>
              <a:rPr lang="en-US" sz="1800" dirty="0">
                <a:latin typeface="Mulish" panose="020B0604020202020204" charset="0"/>
              </a:rPr>
              <a:t> </a:t>
            </a:r>
            <a:r>
              <a:rPr lang="en-US" sz="1800" dirty="0" err="1">
                <a:latin typeface="Mulish" panose="020B0604020202020204" charset="0"/>
              </a:rPr>
              <a:t>với</a:t>
            </a:r>
            <a:r>
              <a:rPr lang="en-US" sz="1800" dirty="0">
                <a:latin typeface="Mulish" panose="020B0604020202020204" charset="0"/>
              </a:rPr>
              <a:t> </a:t>
            </a:r>
            <a:r>
              <a:rPr lang="en-US" sz="1800" dirty="0" err="1">
                <a:latin typeface="Mulish" panose="020B0604020202020204" charset="0"/>
              </a:rPr>
              <a:t>mục</a:t>
            </a:r>
            <a:r>
              <a:rPr lang="en-US" sz="1800" dirty="0">
                <a:latin typeface="Mulish" panose="020B0604020202020204" charset="0"/>
              </a:rPr>
              <a:t> </a:t>
            </a:r>
            <a:r>
              <a:rPr lang="en-US" sz="1800" dirty="0" err="1">
                <a:latin typeface="Mulish" panose="020B0604020202020204" charset="0"/>
              </a:rPr>
              <a:t>đích</a:t>
            </a:r>
            <a:r>
              <a:rPr lang="en-US" sz="1800" dirty="0">
                <a:latin typeface="Mulish" panose="020B0604020202020204" charset="0"/>
              </a:rPr>
              <a:t> </a:t>
            </a:r>
            <a:r>
              <a:rPr lang="en-US" sz="1800" dirty="0" err="1">
                <a:latin typeface="Mulish" panose="020B0604020202020204" charset="0"/>
              </a:rPr>
              <a:t>giúp</a:t>
            </a:r>
            <a:r>
              <a:rPr lang="en-US" sz="1800" dirty="0">
                <a:latin typeface="Mulish" panose="020B0604020202020204" charset="0"/>
              </a:rPr>
              <a:t> </a:t>
            </a:r>
            <a:r>
              <a:rPr lang="en-US" sz="1800" dirty="0" err="1">
                <a:latin typeface="Mulish" panose="020B0604020202020204" charset="0"/>
              </a:rPr>
              <a:t>chủ</a:t>
            </a:r>
            <a:r>
              <a:rPr lang="en-US" sz="1800" dirty="0">
                <a:latin typeface="Mulish" panose="020B0604020202020204" charset="0"/>
              </a:rPr>
              <a:t> </a:t>
            </a:r>
            <a:r>
              <a:rPr lang="en-US" sz="1800" dirty="0" err="1">
                <a:latin typeface="Mulish" panose="020B0604020202020204" charset="0"/>
              </a:rPr>
              <a:t>cửa</a:t>
            </a:r>
            <a:r>
              <a:rPr lang="en-US" sz="1800" dirty="0">
                <a:latin typeface="Mulish" panose="020B0604020202020204" charset="0"/>
              </a:rPr>
              <a:t> </a:t>
            </a:r>
            <a:r>
              <a:rPr lang="en-US" sz="1800" dirty="0" err="1">
                <a:latin typeface="Mulish" panose="020B0604020202020204" charset="0"/>
              </a:rPr>
              <a:t>hàng</a:t>
            </a:r>
            <a:r>
              <a:rPr lang="en-US" sz="1800" dirty="0">
                <a:latin typeface="Mulish" panose="020B0604020202020204" charset="0"/>
              </a:rPr>
              <a:t> </a:t>
            </a:r>
            <a:r>
              <a:rPr lang="en-US" sz="1800" dirty="0" err="1">
                <a:latin typeface="Mulish" panose="020B0604020202020204" charset="0"/>
              </a:rPr>
              <a:t>quản</a:t>
            </a:r>
            <a:r>
              <a:rPr lang="en-US" sz="1800" dirty="0">
                <a:latin typeface="Mulish" panose="020B0604020202020204" charset="0"/>
              </a:rPr>
              <a:t> </a:t>
            </a:r>
            <a:r>
              <a:rPr lang="en-US" sz="1800" dirty="0" err="1">
                <a:latin typeface="Mulish" panose="020B0604020202020204" charset="0"/>
              </a:rPr>
              <a:t>lý</a:t>
            </a:r>
            <a:r>
              <a:rPr lang="en-US" sz="1800" dirty="0">
                <a:latin typeface="Mulish" panose="020B0604020202020204" charset="0"/>
              </a:rPr>
              <a:t> </a:t>
            </a:r>
            <a:r>
              <a:rPr lang="en-US" sz="1800" dirty="0" err="1">
                <a:latin typeface="Mulish" panose="020B0604020202020204" charset="0"/>
              </a:rPr>
              <a:t>được</a:t>
            </a:r>
            <a:r>
              <a:rPr lang="en-US" sz="1800" dirty="0">
                <a:latin typeface="Mulish" panose="020B0604020202020204" charset="0"/>
              </a:rPr>
              <a:t> </a:t>
            </a:r>
            <a:r>
              <a:rPr lang="en-US" sz="1800" dirty="0" err="1">
                <a:latin typeface="Mulish" panose="020B0604020202020204" charset="0"/>
              </a:rPr>
              <a:t>thông</a:t>
            </a:r>
            <a:r>
              <a:rPr lang="en-US" sz="1800" dirty="0">
                <a:latin typeface="Mulish" panose="020B0604020202020204" charset="0"/>
              </a:rPr>
              <a:t> tin </a:t>
            </a:r>
            <a:r>
              <a:rPr lang="en-US" sz="1800" dirty="0" err="1">
                <a:latin typeface="Mulish" panose="020B0604020202020204" charset="0"/>
              </a:rPr>
              <a:t>sản</a:t>
            </a:r>
            <a:r>
              <a:rPr lang="en-US" sz="1800" dirty="0">
                <a:latin typeface="Mulish" panose="020B0604020202020204" charset="0"/>
              </a:rPr>
              <a:t> </a:t>
            </a:r>
            <a:r>
              <a:rPr lang="en-US" sz="1800" dirty="0" err="1">
                <a:latin typeface="Mulish" panose="020B0604020202020204" charset="0"/>
              </a:rPr>
              <a:t>phẩm</a:t>
            </a:r>
            <a:r>
              <a:rPr lang="en-US" sz="1800" dirty="0">
                <a:latin typeface="Mulish" panose="020B0604020202020204" charset="0"/>
              </a:rPr>
              <a:t> </a:t>
            </a:r>
            <a:r>
              <a:rPr lang="en-US" sz="1800" dirty="0" err="1">
                <a:latin typeface="Mulish" panose="020B0604020202020204" charset="0"/>
              </a:rPr>
              <a:t>và</a:t>
            </a:r>
            <a:r>
              <a:rPr lang="en-US" sz="1800" dirty="0">
                <a:latin typeface="Mulish" panose="020B0604020202020204" charset="0"/>
              </a:rPr>
              <a:t> </a:t>
            </a:r>
            <a:r>
              <a:rPr lang="en-US" sz="1800" dirty="0" err="1">
                <a:latin typeface="Mulish" panose="020B0604020202020204" charset="0"/>
              </a:rPr>
              <a:t>nhân</a:t>
            </a:r>
            <a:r>
              <a:rPr lang="en-US" sz="1800" dirty="0">
                <a:latin typeface="Mulish" panose="020B0604020202020204" charset="0"/>
              </a:rPr>
              <a:t> </a:t>
            </a:r>
            <a:r>
              <a:rPr lang="en-US" sz="1800" dirty="0" err="1">
                <a:latin typeface="Mulish" panose="020B0604020202020204" charset="0"/>
              </a:rPr>
              <a:t>viên</a:t>
            </a:r>
            <a:r>
              <a:rPr lang="en-US" sz="1800" dirty="0">
                <a:latin typeface="Mulish" panose="020B0604020202020204" charset="0"/>
              </a:rPr>
              <a:t> </a:t>
            </a:r>
            <a:r>
              <a:rPr lang="en-US" sz="1800" dirty="0" err="1">
                <a:latin typeface="Mulish" panose="020B0604020202020204" charset="0"/>
              </a:rPr>
              <a:t>trong</a:t>
            </a:r>
            <a:r>
              <a:rPr lang="en-US" sz="1800" dirty="0">
                <a:latin typeface="Mulish" panose="020B0604020202020204" charset="0"/>
              </a:rPr>
              <a:t> </a:t>
            </a:r>
            <a:r>
              <a:rPr lang="en-US" sz="1800" dirty="0" err="1">
                <a:latin typeface="Mulish" panose="020B0604020202020204" charset="0"/>
              </a:rPr>
              <a:t>quán</a:t>
            </a:r>
            <a:r>
              <a:rPr lang="en-US" sz="1800" dirty="0">
                <a:latin typeface="Mulish" panose="020B0604020202020204" charset="0"/>
              </a:rPr>
              <a:t>. </a:t>
            </a:r>
            <a:r>
              <a:rPr lang="en-US" sz="1800" dirty="0" err="1">
                <a:latin typeface="Mulish" panose="020B0604020202020204" charset="0"/>
              </a:rPr>
              <a:t>Người</a:t>
            </a:r>
            <a:r>
              <a:rPr lang="en-US" sz="1800" dirty="0">
                <a:latin typeface="Mulish" panose="020B0604020202020204" charset="0"/>
              </a:rPr>
              <a:t> </a:t>
            </a:r>
            <a:r>
              <a:rPr lang="en-US" sz="1800" dirty="0" err="1">
                <a:latin typeface="Mulish" panose="020B0604020202020204" charset="0"/>
              </a:rPr>
              <a:t>quản</a:t>
            </a:r>
            <a:r>
              <a:rPr lang="en-US" sz="1800" dirty="0">
                <a:latin typeface="Mulish" panose="020B0604020202020204" charset="0"/>
              </a:rPr>
              <a:t> </a:t>
            </a:r>
            <a:r>
              <a:rPr lang="en-US" sz="1800" dirty="0" err="1">
                <a:latin typeface="Mulish" panose="020B0604020202020204" charset="0"/>
              </a:rPr>
              <a:t>lý</a:t>
            </a:r>
            <a:r>
              <a:rPr lang="en-US" sz="1800" dirty="0">
                <a:latin typeface="Mulish" panose="020B0604020202020204" charset="0"/>
              </a:rPr>
              <a:t> </a:t>
            </a:r>
            <a:r>
              <a:rPr lang="en-US" sz="1800" dirty="0" err="1">
                <a:latin typeface="Mulish" panose="020B0604020202020204" charset="0"/>
              </a:rPr>
              <a:t>có</a:t>
            </a:r>
            <a:r>
              <a:rPr lang="en-US" sz="1800" dirty="0">
                <a:latin typeface="Mulish" panose="020B0604020202020204" charset="0"/>
              </a:rPr>
              <a:t> </a:t>
            </a:r>
            <a:r>
              <a:rPr lang="en-US" sz="1800" dirty="0" err="1">
                <a:latin typeface="Mulish" panose="020B0604020202020204" charset="0"/>
              </a:rPr>
              <a:t>thể</a:t>
            </a:r>
            <a:r>
              <a:rPr lang="en-US" sz="1800" dirty="0">
                <a:latin typeface="Mulish" panose="020B0604020202020204" charset="0"/>
              </a:rPr>
              <a:t> </a:t>
            </a:r>
            <a:r>
              <a:rPr lang="en-US" sz="1800" dirty="0" err="1">
                <a:latin typeface="Mulish" panose="020B0604020202020204" charset="0"/>
              </a:rPr>
              <a:t>thêm</a:t>
            </a:r>
            <a:r>
              <a:rPr lang="en-US" sz="1800" dirty="0">
                <a:latin typeface="Mulish" panose="020B0604020202020204" charset="0"/>
              </a:rPr>
              <a:t>, </a:t>
            </a:r>
            <a:r>
              <a:rPr lang="en-US" sz="1800" dirty="0" err="1">
                <a:latin typeface="Mulish" panose="020B0604020202020204" charset="0"/>
              </a:rPr>
              <a:t>sửa</a:t>
            </a:r>
            <a:r>
              <a:rPr lang="en-US" sz="1800" dirty="0">
                <a:latin typeface="Mulish" panose="020B0604020202020204" charset="0"/>
              </a:rPr>
              <a:t>, </a:t>
            </a:r>
            <a:r>
              <a:rPr lang="en-US" sz="1800" dirty="0" err="1">
                <a:latin typeface="Mulish" panose="020B0604020202020204" charset="0"/>
              </a:rPr>
              <a:t>xóa</a:t>
            </a:r>
            <a:r>
              <a:rPr lang="en-US" sz="1800" dirty="0">
                <a:latin typeface="Mulish" panose="020B0604020202020204" charset="0"/>
              </a:rPr>
              <a:t>, </a:t>
            </a:r>
            <a:r>
              <a:rPr lang="en-US" sz="1800" dirty="0" err="1">
                <a:latin typeface="Mulish" panose="020B0604020202020204" charset="0"/>
              </a:rPr>
              <a:t>cập</a:t>
            </a:r>
            <a:r>
              <a:rPr lang="en-US" sz="1800" dirty="0">
                <a:latin typeface="Mulish" panose="020B0604020202020204" charset="0"/>
              </a:rPr>
              <a:t> </a:t>
            </a:r>
            <a:r>
              <a:rPr lang="en-US" sz="1800" dirty="0" err="1">
                <a:latin typeface="Mulish" panose="020B0604020202020204" charset="0"/>
              </a:rPr>
              <a:t>nhật</a:t>
            </a:r>
            <a:r>
              <a:rPr lang="en-US" sz="1800" dirty="0">
                <a:latin typeface="Mulish" panose="020B0604020202020204" charset="0"/>
              </a:rPr>
              <a:t> </a:t>
            </a:r>
            <a:r>
              <a:rPr lang="en-US" sz="1800" dirty="0" err="1">
                <a:latin typeface="Mulish" panose="020B0604020202020204" charset="0"/>
              </a:rPr>
              <a:t>thông</a:t>
            </a:r>
            <a:r>
              <a:rPr lang="en-US" sz="1800" dirty="0">
                <a:latin typeface="Mulish" panose="020B0604020202020204" charset="0"/>
              </a:rPr>
              <a:t> tin </a:t>
            </a:r>
            <a:r>
              <a:rPr lang="en-US" sz="1800" dirty="0" err="1">
                <a:latin typeface="Mulish" panose="020B0604020202020204" charset="0"/>
              </a:rPr>
              <a:t>về</a:t>
            </a:r>
            <a:r>
              <a:rPr lang="en-US" sz="1800" dirty="0">
                <a:latin typeface="Mulish" panose="020B0604020202020204" charset="0"/>
              </a:rPr>
              <a:t> </a:t>
            </a:r>
            <a:r>
              <a:rPr lang="en-US" sz="1800" dirty="0" err="1">
                <a:latin typeface="Mulish" panose="020B0604020202020204" charset="0"/>
              </a:rPr>
              <a:t>các</a:t>
            </a:r>
            <a:r>
              <a:rPr lang="en-US" sz="1800" dirty="0">
                <a:latin typeface="Mulish" panose="020B0604020202020204" charset="0"/>
              </a:rPr>
              <a:t> </a:t>
            </a:r>
            <a:r>
              <a:rPr lang="en-US" sz="1800" dirty="0" err="1">
                <a:latin typeface="Mulish" panose="020B0604020202020204" charset="0"/>
              </a:rPr>
              <a:t>món</a:t>
            </a:r>
            <a:r>
              <a:rPr lang="en-US" sz="1800" dirty="0">
                <a:latin typeface="Mulish" panose="020B0604020202020204" charset="0"/>
              </a:rPr>
              <a:t> </a:t>
            </a:r>
            <a:r>
              <a:rPr lang="en-US" sz="1800" dirty="0" err="1">
                <a:latin typeface="Mulish" panose="020B0604020202020204" charset="0"/>
              </a:rPr>
              <a:t>cà</a:t>
            </a:r>
            <a:r>
              <a:rPr lang="en-US" sz="1800" dirty="0">
                <a:latin typeface="Mulish" panose="020B0604020202020204" charset="0"/>
              </a:rPr>
              <a:t> </a:t>
            </a:r>
            <a:r>
              <a:rPr lang="en-US" sz="1800" dirty="0" err="1">
                <a:latin typeface="Mulish" panose="020B0604020202020204" charset="0"/>
              </a:rPr>
              <a:t>phê</a:t>
            </a:r>
            <a:r>
              <a:rPr lang="en-US" sz="1800" dirty="0">
                <a:latin typeface="Mulish" panose="020B0604020202020204" charset="0"/>
              </a:rPr>
              <a:t>, </a:t>
            </a:r>
            <a:r>
              <a:rPr lang="en-US" sz="1800" dirty="0" err="1">
                <a:latin typeface="Mulish" panose="020B0604020202020204" charset="0"/>
              </a:rPr>
              <a:t>thông</a:t>
            </a:r>
            <a:r>
              <a:rPr lang="en-US" sz="1800" dirty="0">
                <a:latin typeface="Mulish" panose="020B0604020202020204" charset="0"/>
              </a:rPr>
              <a:t> tin </a:t>
            </a:r>
            <a:r>
              <a:rPr lang="en-US" sz="1800" dirty="0" err="1">
                <a:latin typeface="Mulish" panose="020B0604020202020204" charset="0"/>
              </a:rPr>
              <a:t>nhân</a:t>
            </a:r>
            <a:r>
              <a:rPr lang="en-US" sz="1800" dirty="0">
                <a:latin typeface="Mulish" panose="020B0604020202020204" charset="0"/>
              </a:rPr>
              <a:t> </a:t>
            </a:r>
            <a:r>
              <a:rPr lang="en-US" sz="1800" dirty="0" err="1">
                <a:latin typeface="Mulish" panose="020B0604020202020204" charset="0"/>
              </a:rPr>
              <a:t>viên</a:t>
            </a:r>
            <a:r>
              <a:rPr lang="en-US" sz="1800" dirty="0">
                <a:latin typeface="Mulish" panose="020B0604020202020204" charset="0"/>
              </a:rPr>
              <a:t>, </a:t>
            </a:r>
            <a:r>
              <a:rPr lang="en-US" sz="1800" dirty="0" err="1">
                <a:latin typeface="Mulish" panose="020B0604020202020204" charset="0"/>
              </a:rPr>
              <a:t>chương</a:t>
            </a:r>
            <a:r>
              <a:rPr lang="en-US" sz="1800" dirty="0">
                <a:latin typeface="Mulish" panose="020B0604020202020204" charset="0"/>
              </a:rPr>
              <a:t> </a:t>
            </a:r>
            <a:r>
              <a:rPr lang="en-US" sz="1800" dirty="0" err="1">
                <a:latin typeface="Mulish" panose="020B0604020202020204" charset="0"/>
              </a:rPr>
              <a:t>trình</a:t>
            </a:r>
            <a:r>
              <a:rPr lang="en-US" sz="1800" dirty="0">
                <a:latin typeface="Mulish" panose="020B0604020202020204" charset="0"/>
              </a:rPr>
              <a:t> </a:t>
            </a:r>
            <a:r>
              <a:rPr lang="en-US" sz="1800" dirty="0" err="1">
                <a:latin typeface="Mulish" panose="020B0604020202020204" charset="0"/>
              </a:rPr>
              <a:t>khuyến</a:t>
            </a:r>
            <a:r>
              <a:rPr lang="en-US" sz="1800" dirty="0">
                <a:latin typeface="Mulish" panose="020B0604020202020204" charset="0"/>
              </a:rPr>
              <a:t> </a:t>
            </a:r>
            <a:r>
              <a:rPr lang="en-US" sz="1800" dirty="0" err="1">
                <a:latin typeface="Mulish" panose="020B0604020202020204" charset="0"/>
              </a:rPr>
              <a:t>mãi</a:t>
            </a:r>
            <a:r>
              <a:rPr lang="en-US" sz="1800" dirty="0">
                <a:latin typeface="Mulish" panose="020B0604020202020204" charset="0"/>
              </a:rPr>
              <a:t>. </a:t>
            </a:r>
            <a:r>
              <a:rPr lang="en-US" sz="1800" dirty="0" err="1">
                <a:latin typeface="Mulish" panose="020B0604020202020204" charset="0"/>
              </a:rPr>
              <a:t>Ngoài</a:t>
            </a:r>
            <a:r>
              <a:rPr lang="en-US" sz="1800" dirty="0">
                <a:latin typeface="Mulish" panose="020B0604020202020204" charset="0"/>
              </a:rPr>
              <a:t> </a:t>
            </a:r>
            <a:r>
              <a:rPr lang="en-US" sz="1800" dirty="0" err="1">
                <a:latin typeface="Mulish" panose="020B0604020202020204" charset="0"/>
              </a:rPr>
              <a:t>ra</a:t>
            </a:r>
            <a:r>
              <a:rPr lang="en-US" sz="1800" dirty="0">
                <a:latin typeface="Mulish" panose="020B0604020202020204" charset="0"/>
              </a:rPr>
              <a:t> </a:t>
            </a:r>
            <a:r>
              <a:rPr lang="en-US" sz="1800" dirty="0" err="1">
                <a:latin typeface="Mulish" panose="020B0604020202020204" charset="0"/>
              </a:rPr>
              <a:t>phần</a:t>
            </a:r>
            <a:r>
              <a:rPr lang="en-US" sz="1800" dirty="0">
                <a:latin typeface="Mulish" panose="020B0604020202020204" charset="0"/>
              </a:rPr>
              <a:t> </a:t>
            </a:r>
            <a:r>
              <a:rPr lang="en-US" sz="1800" dirty="0" err="1">
                <a:latin typeface="Mulish" panose="020B0604020202020204" charset="0"/>
              </a:rPr>
              <a:t>mềm</a:t>
            </a:r>
            <a:r>
              <a:rPr lang="en-US" sz="1800" dirty="0">
                <a:latin typeface="Mulish" panose="020B0604020202020204" charset="0"/>
              </a:rPr>
              <a:t> </a:t>
            </a:r>
            <a:r>
              <a:rPr lang="en-US" sz="1800" dirty="0" err="1">
                <a:latin typeface="Mulish" panose="020B0604020202020204" charset="0"/>
              </a:rPr>
              <a:t>còn</a:t>
            </a:r>
            <a:r>
              <a:rPr lang="en-US" sz="1800" dirty="0">
                <a:latin typeface="Mulish" panose="020B0604020202020204" charset="0"/>
              </a:rPr>
              <a:t> </a:t>
            </a:r>
            <a:r>
              <a:rPr lang="en-US" sz="1800" dirty="0" err="1">
                <a:latin typeface="Mulish" panose="020B0604020202020204" charset="0"/>
              </a:rPr>
              <a:t>giúp</a:t>
            </a:r>
            <a:r>
              <a:rPr lang="en-US" sz="1800" dirty="0">
                <a:latin typeface="Mulish" panose="020B0604020202020204" charset="0"/>
              </a:rPr>
              <a:t> </a:t>
            </a:r>
            <a:r>
              <a:rPr lang="en-US" sz="1800" dirty="0" err="1">
                <a:latin typeface="Mulish" panose="020B0604020202020204" charset="0"/>
              </a:rPr>
              <a:t>người</a:t>
            </a:r>
            <a:r>
              <a:rPr lang="en-US" sz="1800" dirty="0">
                <a:latin typeface="Mulish" panose="020B0604020202020204" charset="0"/>
              </a:rPr>
              <a:t> </a:t>
            </a:r>
            <a:r>
              <a:rPr lang="en-US" sz="1800" dirty="0" err="1">
                <a:latin typeface="Mulish" panose="020B0604020202020204" charset="0"/>
              </a:rPr>
              <a:t>quản</a:t>
            </a:r>
            <a:r>
              <a:rPr lang="en-US" sz="1800" dirty="0">
                <a:latin typeface="Mulish" panose="020B0604020202020204" charset="0"/>
              </a:rPr>
              <a:t> </a:t>
            </a:r>
            <a:r>
              <a:rPr lang="en-US" sz="1800" dirty="0" err="1">
                <a:latin typeface="Mulish" panose="020B0604020202020204" charset="0"/>
              </a:rPr>
              <a:t>lý</a:t>
            </a:r>
            <a:r>
              <a:rPr lang="en-US" sz="1800" dirty="0">
                <a:latin typeface="Mulish" panose="020B0604020202020204" charset="0"/>
              </a:rPr>
              <a:t> </a:t>
            </a:r>
            <a:r>
              <a:rPr lang="en-US" sz="1800" dirty="0" err="1">
                <a:latin typeface="Mulish" panose="020B0604020202020204" charset="0"/>
              </a:rPr>
              <a:t>thống</a:t>
            </a:r>
            <a:r>
              <a:rPr lang="en-US" sz="1800" dirty="0">
                <a:latin typeface="Mulish" panose="020B0604020202020204" charset="0"/>
              </a:rPr>
              <a:t> </a:t>
            </a:r>
            <a:r>
              <a:rPr lang="en-US" sz="1800" dirty="0" err="1">
                <a:latin typeface="Mulish" panose="020B0604020202020204" charset="0"/>
              </a:rPr>
              <a:t>kê</a:t>
            </a:r>
            <a:r>
              <a:rPr lang="en-US" sz="1800" dirty="0">
                <a:latin typeface="Mulish" panose="020B0604020202020204" charset="0"/>
              </a:rPr>
              <a:t> </a:t>
            </a:r>
            <a:r>
              <a:rPr lang="en-US" sz="1800" dirty="0" err="1">
                <a:latin typeface="Mulish" panose="020B0604020202020204" charset="0"/>
              </a:rPr>
              <a:t>doanh</a:t>
            </a:r>
            <a:r>
              <a:rPr lang="en-US" sz="1800" dirty="0">
                <a:latin typeface="Mulish" panose="020B0604020202020204" charset="0"/>
              </a:rPr>
              <a:t> </a:t>
            </a:r>
            <a:r>
              <a:rPr lang="en-US" sz="1800" dirty="0" err="1">
                <a:latin typeface="Mulish" panose="020B0604020202020204" charset="0"/>
              </a:rPr>
              <a:t>thu</a:t>
            </a:r>
            <a:r>
              <a:rPr lang="en-US" sz="1800" dirty="0">
                <a:latin typeface="Mulish" panose="020B0604020202020204" charset="0"/>
              </a:rPr>
              <a:t> </a:t>
            </a:r>
            <a:r>
              <a:rPr lang="en-US" sz="1800" dirty="0" err="1">
                <a:latin typeface="Mulish" panose="020B0604020202020204" charset="0"/>
              </a:rPr>
              <a:t>và</a:t>
            </a:r>
            <a:r>
              <a:rPr lang="en-US" sz="1800" dirty="0">
                <a:latin typeface="Mulish" panose="020B0604020202020204" charset="0"/>
              </a:rPr>
              <a:t> </a:t>
            </a:r>
            <a:r>
              <a:rPr lang="en-US" sz="1800" dirty="0" err="1">
                <a:latin typeface="Mulish" panose="020B0604020202020204" charset="0"/>
              </a:rPr>
              <a:t>theo</a:t>
            </a:r>
            <a:r>
              <a:rPr lang="en-US" sz="1800" dirty="0">
                <a:latin typeface="Mulish" panose="020B0604020202020204" charset="0"/>
              </a:rPr>
              <a:t> </a:t>
            </a:r>
            <a:r>
              <a:rPr lang="en-US" sz="1800" dirty="0" err="1">
                <a:latin typeface="Mulish" panose="020B0604020202020204" charset="0"/>
              </a:rPr>
              <a:t>dõi</a:t>
            </a:r>
            <a:r>
              <a:rPr lang="en-US" sz="1800" dirty="0">
                <a:latin typeface="Mulish" panose="020B0604020202020204" charset="0"/>
              </a:rPr>
              <a:t> </a:t>
            </a:r>
            <a:r>
              <a:rPr lang="en-US" sz="1800" dirty="0" err="1">
                <a:latin typeface="Mulish" panose="020B0604020202020204" charset="0"/>
              </a:rPr>
              <a:t>kho</a:t>
            </a:r>
            <a:r>
              <a:rPr lang="en-US" sz="1800" dirty="0">
                <a:latin typeface="Mulish" panose="020B0604020202020204" charset="0"/>
              </a:rPr>
              <a:t> </a:t>
            </a:r>
            <a:r>
              <a:rPr lang="en-US" sz="1800" dirty="0" err="1">
                <a:latin typeface="Mulish" panose="020B0604020202020204" charset="0"/>
              </a:rPr>
              <a:t>hàng</a:t>
            </a:r>
            <a:r>
              <a:rPr lang="en-US" sz="1800" dirty="0">
                <a:latin typeface="Mulish" panose="020B0604020202020204" charset="0"/>
              </a:rPr>
              <a:t> </a:t>
            </a:r>
            <a:r>
              <a:rPr lang="en-US" sz="1800" dirty="0" err="1">
                <a:latin typeface="Mulish" panose="020B0604020202020204" charset="0"/>
              </a:rPr>
              <a:t>dễ</a:t>
            </a:r>
            <a:r>
              <a:rPr lang="en-US" sz="1800" dirty="0">
                <a:latin typeface="Mulish" panose="020B0604020202020204" charset="0"/>
              </a:rPr>
              <a:t> </a:t>
            </a:r>
            <a:r>
              <a:rPr lang="en-US" sz="1800" dirty="0" err="1">
                <a:latin typeface="Mulish" panose="020B0604020202020204" charset="0"/>
              </a:rPr>
              <a:t>dàng</a:t>
            </a:r>
            <a:r>
              <a:rPr lang="en-US" sz="1800" dirty="0">
                <a:latin typeface="Mulish" panose="020B0604020202020204" charset="0"/>
              </a:rPr>
              <a:t> </a:t>
            </a:r>
            <a:r>
              <a:rPr lang="en-US" sz="1800" dirty="0" err="1">
                <a:latin typeface="Mulish" panose="020B0604020202020204" charset="0"/>
              </a:rPr>
              <a:t>hơn</a:t>
            </a:r>
            <a:r>
              <a:rPr lang="en-US" sz="1800" dirty="0">
                <a:latin typeface="Mulish" panose="020B0604020202020204" charset="0"/>
              </a:rPr>
              <a:t>.</a:t>
            </a:r>
          </a:p>
        </p:txBody>
      </p:sp>
      <p:sp>
        <p:nvSpPr>
          <p:cNvPr id="15" name="TextBox 14">
            <a:extLst>
              <a:ext uri="{FF2B5EF4-FFF2-40B4-BE49-F238E27FC236}">
                <a16:creationId xmlns:a16="http://schemas.microsoft.com/office/drawing/2014/main" id="{E7718481-015E-95A9-8B60-2837E258C471}"/>
              </a:ext>
            </a:extLst>
          </p:cNvPr>
          <p:cNvSpPr txBox="1"/>
          <p:nvPr/>
        </p:nvSpPr>
        <p:spPr>
          <a:xfrm>
            <a:off x="617034" y="3025698"/>
            <a:ext cx="5337717" cy="41761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v"/>
            </a:pPr>
            <a:r>
              <a:rPr lang="en-US" sz="1800">
                <a:latin typeface="Mulish" panose="020B0604020202020204" charset="0"/>
              </a:rPr>
              <a:t>Công cụ hỗ trợ: Netbeans, MySQL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212547" y="1244289"/>
            <a:ext cx="4745399" cy="21748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tích thiết kế hệ thống</a:t>
            </a:r>
            <a:endParaRPr/>
          </a:p>
        </p:txBody>
      </p:sp>
      <p:sp>
        <p:nvSpPr>
          <p:cNvPr id="331" name="Google Shape;331;p32"/>
          <p:cNvSpPr txBox="1">
            <a:spLocks noGrp="1"/>
          </p:cNvSpPr>
          <p:nvPr>
            <p:ph type="title" idx="2"/>
          </p:nvPr>
        </p:nvSpPr>
        <p:spPr>
          <a:xfrm>
            <a:off x="1903047" y="1885933"/>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cxnSp>
        <p:nvCxnSpPr>
          <p:cNvPr id="333" name="Google Shape;333;p32"/>
          <p:cNvCxnSpPr/>
          <p:nvPr/>
        </p:nvCxnSpPr>
        <p:spPr>
          <a:xfrm rot="10800000" flipH="1">
            <a:off x="1496523" y="3571559"/>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496523" y="11047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973147" y="1432077"/>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96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2.1 Biểu đồ thực thể liên kết </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2" name="image21.png">
            <a:extLst>
              <a:ext uri="{FF2B5EF4-FFF2-40B4-BE49-F238E27FC236}">
                <a16:creationId xmlns:a16="http://schemas.microsoft.com/office/drawing/2014/main" id="{1B733963-FABA-3D1A-9A95-536BC8D62341}"/>
              </a:ext>
            </a:extLst>
          </p:cNvPr>
          <p:cNvPicPr/>
          <p:nvPr/>
        </p:nvPicPr>
        <p:blipFill>
          <a:blip r:embed="rId3"/>
          <a:srcRect/>
          <a:stretch>
            <a:fillRect/>
          </a:stretch>
        </p:blipFill>
        <p:spPr>
          <a:xfrm>
            <a:off x="1694985" y="1054589"/>
            <a:ext cx="5754029" cy="3494049"/>
          </a:xfrm>
          <a:prstGeom prst="rect">
            <a:avLst/>
          </a:prstGeom>
          <a:ln/>
        </p:spPr>
      </p:pic>
    </p:spTree>
    <p:extLst>
      <p:ext uri="{BB962C8B-B14F-4D97-AF65-F5344CB8AC3E}">
        <p14:creationId xmlns:p14="http://schemas.microsoft.com/office/powerpoint/2010/main" val="406041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4276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2.2 Danh sách tác nhân và mô tả</a:t>
            </a:r>
            <a:endParaRPr sz="240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graphicFrame>
        <p:nvGraphicFramePr>
          <p:cNvPr id="2" name="Table 1">
            <a:extLst>
              <a:ext uri="{FF2B5EF4-FFF2-40B4-BE49-F238E27FC236}">
                <a16:creationId xmlns:a16="http://schemas.microsoft.com/office/drawing/2014/main" id="{01C6611C-7F19-3DAF-BA35-88609DC4367C}"/>
              </a:ext>
            </a:extLst>
          </p:cNvPr>
          <p:cNvGraphicFramePr>
            <a:graphicFrameLocks noGrp="1"/>
          </p:cNvGraphicFramePr>
          <p:nvPr>
            <p:extLst>
              <p:ext uri="{D42A27DB-BD31-4B8C-83A1-F6EECF244321}">
                <p14:modId xmlns:p14="http://schemas.microsoft.com/office/powerpoint/2010/main" val="3491166023"/>
              </p:ext>
            </p:extLst>
          </p:nvPr>
        </p:nvGraphicFramePr>
        <p:xfrm>
          <a:off x="1261981" y="1000353"/>
          <a:ext cx="6692556" cy="3541998"/>
        </p:xfrm>
        <a:graphic>
          <a:graphicData uri="http://schemas.openxmlformats.org/drawingml/2006/table">
            <a:tbl>
              <a:tblPr>
                <a:tableStyleId>{40A854EC-D91B-45AF-BC19-03972F9C213F}</a:tableStyleId>
              </a:tblPr>
              <a:tblGrid>
                <a:gridCol w="1594689">
                  <a:extLst>
                    <a:ext uri="{9D8B030D-6E8A-4147-A177-3AD203B41FA5}">
                      <a16:colId xmlns:a16="http://schemas.microsoft.com/office/drawing/2014/main" val="603141519"/>
                    </a:ext>
                  </a:extLst>
                </a:gridCol>
                <a:gridCol w="3888988">
                  <a:extLst>
                    <a:ext uri="{9D8B030D-6E8A-4147-A177-3AD203B41FA5}">
                      <a16:colId xmlns:a16="http://schemas.microsoft.com/office/drawing/2014/main" val="3145333039"/>
                    </a:ext>
                  </a:extLst>
                </a:gridCol>
                <a:gridCol w="1208879">
                  <a:extLst>
                    <a:ext uri="{9D8B030D-6E8A-4147-A177-3AD203B41FA5}">
                      <a16:colId xmlns:a16="http://schemas.microsoft.com/office/drawing/2014/main" val="176500841"/>
                    </a:ext>
                  </a:extLst>
                </a:gridCol>
              </a:tblGrid>
              <a:tr h="312340">
                <a:tc>
                  <a:txBody>
                    <a:bodyPr/>
                    <a:lstStyle/>
                    <a:p>
                      <a:pPr marR="0" algn="ctr" rtl="0">
                        <a:lnSpc>
                          <a:spcPct val="130000"/>
                        </a:lnSpc>
                        <a:spcBef>
                          <a:spcPts val="0"/>
                        </a:spcBef>
                        <a:spcAft>
                          <a:spcPts val="0"/>
                        </a:spcAft>
                        <a:buClr>
                          <a:srgbClr val="000000"/>
                        </a:buClr>
                        <a:buFont typeface="Arial"/>
                      </a:pPr>
                      <a:r>
                        <a:rPr lang="en-US" sz="1800" b="1" i="0" u="none" strike="noStrike" cap="none">
                          <a:solidFill>
                            <a:srgbClr val="000000"/>
                          </a:solidFill>
                          <a:latin typeface="Mulish" panose="020B0604020202020204" charset="0"/>
                          <a:cs typeface="Arial"/>
                          <a:sym typeface="Arial"/>
                        </a:rPr>
                        <a:t>Tác nhân</a:t>
                      </a:r>
                      <a:endParaRPr lang="en-US" sz="1800" b="1" i="0" u="none" strike="noStrike" cap="none">
                        <a:solidFill>
                          <a:srgbClr val="000000"/>
                        </a:solidFill>
                        <a:latin typeface="Mulish" panose="020B0604020202020204" charset="0"/>
                        <a:ea typeface="Calibri" panose="020F0502020204030204" pitchFamily="34" charset="0"/>
                        <a:cs typeface="Arial"/>
                        <a:sym typeface="Arial"/>
                      </a:endParaRPr>
                    </a:p>
                  </a:txBody>
                  <a:tcPr marL="63473" marR="63473" marT="0" marB="0" anchor="ctr"/>
                </a:tc>
                <a:tc>
                  <a:txBody>
                    <a:bodyPr/>
                    <a:lstStyle/>
                    <a:p>
                      <a:pPr marR="0" algn="ctr" rtl="0">
                        <a:lnSpc>
                          <a:spcPct val="130000"/>
                        </a:lnSpc>
                        <a:spcBef>
                          <a:spcPts val="0"/>
                        </a:spcBef>
                        <a:spcAft>
                          <a:spcPts val="0"/>
                        </a:spcAft>
                        <a:buClr>
                          <a:srgbClr val="000000"/>
                        </a:buClr>
                        <a:buFont typeface="Arial"/>
                      </a:pPr>
                      <a:r>
                        <a:rPr lang="en-US" sz="1800" b="1" i="0" u="none" strike="noStrike" cap="none">
                          <a:solidFill>
                            <a:srgbClr val="000000"/>
                          </a:solidFill>
                          <a:latin typeface="Mulish" panose="020B0604020202020204" charset="0"/>
                          <a:cs typeface="Arial"/>
                          <a:sym typeface="Arial"/>
                        </a:rPr>
                        <a:t>Mô tả tác nhân</a:t>
                      </a:r>
                      <a:endParaRPr lang="en-US" sz="1800" b="1" i="0" u="none" strike="noStrike" cap="none">
                        <a:solidFill>
                          <a:srgbClr val="000000"/>
                        </a:solidFill>
                        <a:latin typeface="Mulish" panose="020B0604020202020204" charset="0"/>
                        <a:ea typeface="Calibri" panose="020F0502020204030204" pitchFamily="34" charset="0"/>
                        <a:cs typeface="Arial"/>
                        <a:sym typeface="Arial"/>
                      </a:endParaRPr>
                    </a:p>
                  </a:txBody>
                  <a:tcPr marL="0" marR="0" marT="0" marB="0" anchor="ctr"/>
                </a:tc>
                <a:tc>
                  <a:txBody>
                    <a:bodyPr/>
                    <a:lstStyle/>
                    <a:p>
                      <a:pPr marR="0" algn="ctr" rtl="0">
                        <a:lnSpc>
                          <a:spcPct val="130000"/>
                        </a:lnSpc>
                        <a:spcBef>
                          <a:spcPts val="0"/>
                        </a:spcBef>
                        <a:spcAft>
                          <a:spcPts val="0"/>
                        </a:spcAft>
                        <a:buClr>
                          <a:srgbClr val="000000"/>
                        </a:buClr>
                        <a:buFont typeface="Arial"/>
                      </a:pPr>
                      <a:r>
                        <a:rPr lang="en-US" sz="1800" b="1" i="0" u="none" strike="noStrike" cap="none">
                          <a:solidFill>
                            <a:srgbClr val="000000"/>
                          </a:solidFill>
                          <a:latin typeface="Mulish" panose="020B0604020202020204" charset="0"/>
                          <a:cs typeface="Arial"/>
                          <a:sym typeface="Arial"/>
                        </a:rPr>
                        <a:t>Ghi chú</a:t>
                      </a:r>
                      <a:endParaRPr lang="en-US" sz="1800" b="1" i="0" u="none" strike="noStrike" cap="none">
                        <a:solidFill>
                          <a:srgbClr val="000000"/>
                        </a:solidFill>
                        <a:latin typeface="Mulish" panose="020B0604020202020204" charset="0"/>
                        <a:ea typeface="Calibri" panose="020F0502020204030204" pitchFamily="34" charset="0"/>
                        <a:cs typeface="Arial"/>
                        <a:sym typeface="Arial"/>
                      </a:endParaRPr>
                    </a:p>
                  </a:txBody>
                  <a:tcPr marL="63473" marR="63473" marT="0" marB="0" anchor="ctr"/>
                </a:tc>
                <a:extLst>
                  <a:ext uri="{0D108BD9-81ED-4DB2-BD59-A6C34878D82A}">
                    <a16:rowId xmlns:a16="http://schemas.microsoft.com/office/drawing/2014/main" val="2469799451"/>
                  </a:ext>
                </a:extLst>
              </a:tr>
              <a:tr h="1349654">
                <a:tc>
                  <a:txBody>
                    <a:bodyPr/>
                    <a:lstStyle/>
                    <a:p>
                      <a:pPr marR="0" algn="l" rtl="0">
                        <a:lnSpc>
                          <a:spcPct val="130000"/>
                        </a:lnSpc>
                        <a:spcBef>
                          <a:spcPts val="0"/>
                        </a:spcBef>
                        <a:spcAft>
                          <a:spcPts val="0"/>
                        </a:spcAft>
                        <a:buClr>
                          <a:srgbClr val="000000"/>
                        </a:buClr>
                        <a:buFont typeface="Arial"/>
                      </a:pPr>
                      <a:r>
                        <a:rPr lang="en-US" sz="1800" b="0" i="0" u="none" strike="noStrike" cap="none">
                          <a:solidFill>
                            <a:srgbClr val="000000"/>
                          </a:solidFill>
                          <a:latin typeface="Mulish" panose="020B0604020202020204" charset="0"/>
                          <a:cs typeface="Arial"/>
                          <a:sym typeface="Arial"/>
                        </a:rPr>
                        <a:t>Nhân viên bán hàng</a:t>
                      </a:r>
                      <a:endParaRPr lang="en-US" sz="1800" b="0" i="0" u="none" strike="noStrike" cap="none">
                        <a:solidFill>
                          <a:srgbClr val="000000"/>
                        </a:solidFill>
                        <a:latin typeface="Mulish" panose="020B0604020202020204" charset="0"/>
                        <a:ea typeface="Calibri" panose="020F0502020204030204" pitchFamily="34" charset="0"/>
                        <a:cs typeface="Arial"/>
                        <a:sym typeface="Arial"/>
                      </a:endParaRPr>
                    </a:p>
                  </a:txBody>
                  <a:tcPr marL="63473" marR="63473" marT="0" marB="0" anchor="ctr"/>
                </a:tc>
                <a:tc>
                  <a:txBody>
                    <a:bodyPr/>
                    <a:lstStyle/>
                    <a:p>
                      <a:pPr marR="0" algn="just" rtl="0">
                        <a:lnSpc>
                          <a:spcPct val="130000"/>
                        </a:lnSpc>
                        <a:spcBef>
                          <a:spcPts val="0"/>
                        </a:spcBef>
                        <a:spcAft>
                          <a:spcPts val="0"/>
                        </a:spcAft>
                        <a:buClr>
                          <a:srgbClr val="000000"/>
                        </a:buClr>
                        <a:buFont typeface="Arial"/>
                      </a:pPr>
                      <a:r>
                        <a:rPr lang="en-US" sz="1800" b="0" i="0" u="none" strike="noStrike" cap="none">
                          <a:solidFill>
                            <a:srgbClr val="000000"/>
                          </a:solidFill>
                          <a:latin typeface="Mulish" panose="020B0604020202020204" charset="0"/>
                          <a:cs typeface="Arial"/>
                          <a:sym typeface="Arial"/>
                        </a:rPr>
                        <a:t>Nhân viên bán hàng có thể thực hiện các thao tác trong quá trình bán hàng, bao gồm: quản lý thanh toán và quản lý nhập kho</a:t>
                      </a:r>
                      <a:endParaRPr lang="en-US" sz="1800" b="0" i="0" u="none" strike="noStrike" cap="none">
                        <a:solidFill>
                          <a:srgbClr val="000000"/>
                        </a:solidFill>
                        <a:latin typeface="Mulish" panose="020B0604020202020204" charset="0"/>
                        <a:ea typeface="Calibri" panose="020F0502020204030204" pitchFamily="34" charset="0"/>
                        <a:cs typeface="Arial"/>
                        <a:sym typeface="Arial"/>
                      </a:endParaRPr>
                    </a:p>
                  </a:txBody>
                  <a:tcPr marL="63473" marR="63473" marT="0" marB="0"/>
                </a:tc>
                <a:tc>
                  <a:txBody>
                    <a:bodyPr/>
                    <a:lstStyle/>
                    <a:p>
                      <a:pPr marR="0" algn="just" rtl="0">
                        <a:lnSpc>
                          <a:spcPct val="130000"/>
                        </a:lnSpc>
                        <a:spcBef>
                          <a:spcPts val="0"/>
                        </a:spcBef>
                        <a:spcAft>
                          <a:spcPts val="0"/>
                        </a:spcAft>
                        <a:buClr>
                          <a:srgbClr val="000000"/>
                        </a:buClr>
                        <a:buFont typeface="Arial"/>
                      </a:pPr>
                      <a:r>
                        <a:rPr lang="en-US" sz="1800" b="0" i="0" u="none" strike="noStrike" cap="none">
                          <a:solidFill>
                            <a:srgbClr val="000000"/>
                          </a:solidFill>
                          <a:latin typeface="Mulish" panose="020B0604020202020204" charset="0"/>
                          <a:cs typeface="Arial"/>
                          <a:sym typeface="Arial"/>
                        </a:rPr>
                        <a:t> </a:t>
                      </a:r>
                      <a:endParaRPr lang="en-US" sz="1800" b="0" i="0" u="none" strike="noStrike" cap="none">
                        <a:solidFill>
                          <a:srgbClr val="000000"/>
                        </a:solidFill>
                        <a:latin typeface="Mulish" panose="020B0604020202020204" charset="0"/>
                        <a:ea typeface="Calibri" panose="020F0502020204030204" pitchFamily="34" charset="0"/>
                        <a:cs typeface="Arial"/>
                        <a:sym typeface="Arial"/>
                      </a:endParaRPr>
                    </a:p>
                  </a:txBody>
                  <a:tcPr marL="63473" marR="63473" marT="0" marB="0"/>
                </a:tc>
                <a:extLst>
                  <a:ext uri="{0D108BD9-81ED-4DB2-BD59-A6C34878D82A}">
                    <a16:rowId xmlns:a16="http://schemas.microsoft.com/office/drawing/2014/main" val="3934856781"/>
                  </a:ext>
                </a:extLst>
              </a:tr>
              <a:tr h="1827878">
                <a:tc>
                  <a:txBody>
                    <a:bodyPr/>
                    <a:lstStyle/>
                    <a:p>
                      <a:pPr marR="0" algn="just" rtl="0">
                        <a:lnSpc>
                          <a:spcPct val="130000"/>
                        </a:lnSpc>
                        <a:spcBef>
                          <a:spcPts val="0"/>
                        </a:spcBef>
                        <a:spcAft>
                          <a:spcPts val="0"/>
                        </a:spcAft>
                        <a:buClr>
                          <a:srgbClr val="000000"/>
                        </a:buClr>
                        <a:buFont typeface="Arial"/>
                      </a:pPr>
                      <a:r>
                        <a:rPr lang="en-US" sz="1800" b="0" i="0" u="none" strike="noStrike" cap="none">
                          <a:solidFill>
                            <a:srgbClr val="000000"/>
                          </a:solidFill>
                          <a:latin typeface="Mulish" panose="020B0604020202020204" charset="0"/>
                          <a:cs typeface="Arial"/>
                          <a:sym typeface="Arial"/>
                        </a:rPr>
                        <a:t>Quản lý cửa hàng</a:t>
                      </a:r>
                      <a:endParaRPr lang="en-US" sz="1800" b="0" i="0" u="none" strike="noStrike" cap="none">
                        <a:solidFill>
                          <a:srgbClr val="000000"/>
                        </a:solidFill>
                        <a:latin typeface="Mulish" panose="020B0604020202020204" charset="0"/>
                        <a:ea typeface="Calibri" panose="020F0502020204030204" pitchFamily="34" charset="0"/>
                        <a:cs typeface="Arial"/>
                        <a:sym typeface="Arial"/>
                      </a:endParaRPr>
                    </a:p>
                  </a:txBody>
                  <a:tcPr marL="63473" marR="63473" marT="0" marB="0" anchor="ctr"/>
                </a:tc>
                <a:tc>
                  <a:txBody>
                    <a:bodyPr/>
                    <a:lstStyle/>
                    <a:p>
                      <a:pPr marR="0" algn="just" rtl="0">
                        <a:lnSpc>
                          <a:spcPct val="130000"/>
                        </a:lnSpc>
                        <a:spcBef>
                          <a:spcPts val="0"/>
                        </a:spcBef>
                        <a:spcAft>
                          <a:spcPts val="0"/>
                        </a:spcAft>
                        <a:buClr>
                          <a:srgbClr val="000000"/>
                        </a:buClr>
                        <a:buFont typeface="Arial"/>
                      </a:pPr>
                      <a:r>
                        <a:rPr lang="en-US" sz="1800" b="0" i="0" u="none" strike="noStrike" cap="none">
                          <a:solidFill>
                            <a:srgbClr val="000000"/>
                          </a:solidFill>
                          <a:latin typeface="Mulish" panose="020B0604020202020204" charset="0"/>
                          <a:cs typeface="Arial"/>
                          <a:sym typeface="Arial"/>
                        </a:rPr>
                        <a:t>Nhân viên bán hàng có thể thực hiện các thao tác trong quá trình quản lý, bao gồm: quản lý món nước, nhân viên, doanh thu, hóa đơn, khuyến mãi, lịch sử nhập hàng.</a:t>
                      </a:r>
                      <a:endParaRPr lang="en-US" sz="1800" b="0" i="0" u="none" strike="noStrike" cap="none">
                        <a:solidFill>
                          <a:srgbClr val="000000"/>
                        </a:solidFill>
                        <a:latin typeface="Mulish" panose="020B0604020202020204" charset="0"/>
                        <a:ea typeface="Calibri" panose="020F0502020204030204" pitchFamily="34" charset="0"/>
                        <a:cs typeface="Arial"/>
                        <a:sym typeface="Arial"/>
                      </a:endParaRPr>
                    </a:p>
                  </a:txBody>
                  <a:tcPr marL="63473" marR="63473" marT="0" marB="0"/>
                </a:tc>
                <a:tc>
                  <a:txBody>
                    <a:bodyPr/>
                    <a:lstStyle/>
                    <a:p>
                      <a:pPr marR="0" algn="just" rtl="0">
                        <a:lnSpc>
                          <a:spcPct val="130000"/>
                        </a:lnSpc>
                        <a:spcBef>
                          <a:spcPts val="0"/>
                        </a:spcBef>
                        <a:spcAft>
                          <a:spcPts val="0"/>
                        </a:spcAft>
                        <a:buClr>
                          <a:srgbClr val="000000"/>
                        </a:buClr>
                        <a:buFont typeface="Arial"/>
                      </a:pPr>
                      <a:r>
                        <a:rPr lang="en-US" sz="1800" b="0" i="0" u="none" strike="noStrike" cap="none">
                          <a:solidFill>
                            <a:srgbClr val="000000"/>
                          </a:solidFill>
                          <a:latin typeface="Mulish" panose="020B0604020202020204" charset="0"/>
                          <a:cs typeface="Arial"/>
                          <a:sym typeface="Arial"/>
                        </a:rPr>
                        <a:t> </a:t>
                      </a:r>
                      <a:endParaRPr lang="en-US" sz="1800" b="0" i="0" u="none" strike="noStrike" cap="none">
                        <a:solidFill>
                          <a:srgbClr val="000000"/>
                        </a:solidFill>
                        <a:latin typeface="Mulish" panose="020B0604020202020204" charset="0"/>
                        <a:ea typeface="Calibri" panose="020F0502020204030204" pitchFamily="34" charset="0"/>
                        <a:cs typeface="Arial"/>
                        <a:sym typeface="Arial"/>
                      </a:endParaRPr>
                    </a:p>
                  </a:txBody>
                  <a:tcPr marL="63473" marR="63473" marT="0" marB="0"/>
                </a:tc>
                <a:extLst>
                  <a:ext uri="{0D108BD9-81ED-4DB2-BD59-A6C34878D82A}">
                    <a16:rowId xmlns:a16="http://schemas.microsoft.com/office/drawing/2014/main" val="4010002105"/>
                  </a:ext>
                </a:extLst>
              </a:tr>
            </a:tbl>
          </a:graphicData>
        </a:graphic>
      </p:graphicFrame>
    </p:spTree>
    <p:extLst>
      <p:ext uri="{BB962C8B-B14F-4D97-AF65-F5344CB8AC3E}">
        <p14:creationId xmlns:p14="http://schemas.microsoft.com/office/powerpoint/2010/main" val="1038671237"/>
      </p:ext>
    </p:extLst>
  </p:cSld>
  <p:clrMapOvr>
    <a:masterClrMapping/>
  </p:clrMapOvr>
</p:sld>
</file>

<file path=ppt/theme/theme1.xml><?xml version="1.0" encoding="utf-8"?>
<a:theme xmlns:a="http://schemas.openxmlformats.org/drawingml/2006/main" name="Elegant Bachelor Thesis by Slidesgo">
  <a:themeElements>
    <a:clrScheme name="Simple Light">
      <a:dk1>
        <a:srgbClr val="5C5C5F"/>
      </a:dk1>
      <a:lt1>
        <a:srgbClr val="CFDEE7"/>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802</Words>
  <Application>Microsoft Office PowerPoint</Application>
  <PresentationFormat>On-screen Show (16:9)</PresentationFormat>
  <Paragraphs>103</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Nunito Light</vt:lpstr>
      <vt:lpstr>Mulish</vt:lpstr>
      <vt:lpstr>Bebas Neue</vt:lpstr>
      <vt:lpstr>Arial</vt:lpstr>
      <vt:lpstr>Quicksand</vt:lpstr>
      <vt:lpstr>Wingdings</vt:lpstr>
      <vt:lpstr>Elegant Bachelor Thesis by Slidesgo</vt:lpstr>
      <vt:lpstr>LẬP TRÌNH  JAVA</vt:lpstr>
      <vt:lpstr>SINH VIÊN THỰC HIỆN</vt:lpstr>
      <vt:lpstr>Chủ đề</vt:lpstr>
      <vt:lpstr>Nội dung</vt:lpstr>
      <vt:lpstr>Tổng quan đề tài</vt:lpstr>
      <vt:lpstr>1. Tổng quan đề tài</vt:lpstr>
      <vt:lpstr>Phân tích thiết kế hệ thống</vt:lpstr>
      <vt:lpstr>2.1 Biểu đồ thực thể liên kết </vt:lpstr>
      <vt:lpstr>2.2 Danh sách tác nhân và mô tả</vt:lpstr>
      <vt:lpstr>2.3 Biểu đồ use case tổng quan</vt:lpstr>
      <vt:lpstr>2.3.1 Use case của actor “Nhân viên”</vt:lpstr>
      <vt:lpstr>2.3.2 Use case của actor “Quản lý”</vt:lpstr>
      <vt:lpstr>Thực nghiệm và đánh giá</vt:lpstr>
      <vt:lpstr>3.1 Giao diện đăng nhập</vt:lpstr>
      <vt:lpstr>3.2 Giao diện người quản lý khi đăng nhập</vt:lpstr>
      <vt:lpstr>3.2.1 Giao diện quản lý món nước</vt:lpstr>
      <vt:lpstr>Chức năng thêm món nước </vt:lpstr>
      <vt:lpstr>Chức năng sửa món nước </vt:lpstr>
      <vt:lpstr>Chức năng xóa món nước </vt:lpstr>
      <vt:lpstr>3.2.2 Giao diện quản lý nhân viên</vt:lpstr>
      <vt:lpstr>3.2.3 Giao diện quản lý chương trình khuyến mãi</vt:lpstr>
      <vt:lpstr>3.2.4 Giao diện quản lý doanh thu </vt:lpstr>
      <vt:lpstr>3.2.5 Giao diện thống kê sản phẩm bán chạy</vt:lpstr>
      <vt:lpstr>3.2.6 Giao diện quản lý hóa đơn</vt:lpstr>
      <vt:lpstr>3.2.7 Giao diện chi tiết hóa đơn</vt:lpstr>
      <vt:lpstr>3.2.8 Giao diện quản lý lịch sử nhập hàng</vt:lpstr>
      <vt:lpstr>3.3 Giao diện của nhân viên khi đăng nhập</vt:lpstr>
      <vt:lpstr>3.3.1 Giao diện quản lý bán hàng</vt:lpstr>
      <vt:lpstr>3.3.2 Giao diện thanh toán đơn hàng</vt:lpstr>
      <vt:lpstr>3.3.3 Giao diện hóa đơn</vt:lpstr>
      <vt:lpstr>3.3.4 Giao diện nhập kho</vt:lpstr>
      <vt:lpstr>3.3.5 Giao diện chi tiết phiếu nhập</vt:lpstr>
      <vt:lpstr>ĐÁNH GIÁ</vt:lpstr>
      <vt:lpstr>THANKS FOR WATCHING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Thúy Hoàng</cp:lastModifiedBy>
  <cp:revision>5</cp:revision>
  <dcterms:modified xsi:type="dcterms:W3CDTF">2024-06-27T18:51:33Z</dcterms:modified>
</cp:coreProperties>
</file>